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5"/>
  </p:notesMasterIdLst>
  <p:sldIdLst>
    <p:sldId id="257" r:id="rId4"/>
    <p:sldId id="258" r:id="rId5"/>
    <p:sldId id="259" r:id="rId6"/>
    <p:sldId id="260" r:id="rId7"/>
    <p:sldId id="262" r:id="rId8"/>
    <p:sldId id="276" r:id="rId9"/>
    <p:sldId id="277" r:id="rId10"/>
    <p:sldId id="261" r:id="rId11"/>
    <p:sldId id="263" r:id="rId12"/>
    <p:sldId id="264" r:id="rId13"/>
    <p:sldId id="265" r:id="rId14"/>
    <p:sldId id="266" r:id="rId15"/>
    <p:sldId id="267" r:id="rId16"/>
    <p:sldId id="268" r:id="rId17"/>
    <p:sldId id="269" r:id="rId18"/>
    <p:sldId id="270" r:id="rId19"/>
    <p:sldId id="271" r:id="rId20"/>
    <p:sldId id="272" r:id="rId21"/>
    <p:sldId id="275" r:id="rId22"/>
    <p:sldId id="273" r:id="rId23"/>
    <p:sldId id="27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p:scale>
          <a:sx n="100" d="100"/>
          <a:sy n="100" d="100"/>
        </p:scale>
        <p:origin x="-1134"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DF6376-6F44-4BD6-A047-85A6D66F7C49}" type="datetimeFigureOut">
              <a:rPr lang="en-US" smtClean="0"/>
              <a:t>11/2/2014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618771-AB89-48B3-A032-B7CCF0A75395}" type="slidenum">
              <a:rPr lang="en-US" smtClean="0"/>
              <a:t>‹#›</a:t>
            </a:fld>
            <a:endParaRPr lang="en-US" dirty="0"/>
          </a:p>
        </p:txBody>
      </p:sp>
    </p:spTree>
    <p:extLst>
      <p:ext uri="{BB962C8B-B14F-4D97-AF65-F5344CB8AC3E}">
        <p14:creationId xmlns:p14="http://schemas.microsoft.com/office/powerpoint/2010/main" val="2483694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11/2/2014 2:09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755023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22860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86000"/>
            <a:ext cx="7681913" cy="1828800"/>
          </a:xfrm>
        </p:spPr>
        <p:txBody>
          <a:bodyPr/>
          <a:lstStyle/>
          <a:p>
            <a:pPr algn="ctr"/>
            <a:r>
              <a:rPr lang="en-US" dirty="0" smtClean="0"/>
              <a:t>“THE KNOWLEDGE OF GOD”</a:t>
            </a:r>
            <a:endParaRPr lang="en-US" dirty="0"/>
          </a:p>
        </p:txBody>
      </p:sp>
      <p:sp>
        <p:nvSpPr>
          <p:cNvPr id="3" name="Subtitle 2"/>
          <p:cNvSpPr>
            <a:spLocks noGrp="1"/>
          </p:cNvSpPr>
          <p:nvPr>
            <p:ph type="subTitle" idx="1"/>
          </p:nvPr>
        </p:nvSpPr>
        <p:spPr/>
        <p:txBody>
          <a:bodyPr>
            <a:normAutofit/>
          </a:bodyPr>
          <a:lstStyle/>
          <a:p>
            <a:endParaRPr lang="en-US" dirty="0" smtClean="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3323987"/>
          </a:xfrm>
        </p:spPr>
        <p:txBody>
          <a:bodyPr/>
          <a:lstStyle/>
          <a:p>
            <a:r>
              <a:rPr lang="en-US" sz="4000" dirty="0" smtClean="0">
                <a:effectLst/>
              </a:rPr>
              <a:t/>
            </a:r>
            <a:br>
              <a:rPr lang="en-US" sz="4000" dirty="0" smtClean="0">
                <a:effectLst/>
              </a:rPr>
            </a:br>
            <a:r>
              <a:rPr lang="en-US" sz="4000" dirty="0">
                <a:effectLst/>
              </a:rPr>
              <a:t/>
            </a:r>
            <a:br>
              <a:rPr lang="en-US" sz="4000" dirty="0">
                <a:effectLst/>
              </a:rPr>
            </a:br>
            <a:r>
              <a:rPr lang="en-US" sz="4000" dirty="0" smtClean="0">
                <a:effectLst/>
              </a:rPr>
              <a:t/>
            </a:r>
            <a:br>
              <a:rPr lang="en-US" sz="4000" dirty="0" smtClean="0">
                <a:effectLst/>
              </a:rPr>
            </a:br>
            <a:r>
              <a:rPr lang="en-US" sz="4000" dirty="0" smtClean="0">
                <a:effectLst/>
              </a:rPr>
              <a:t>Psalm 90:8 “You have set our unjust ways before You, our secret sins in the light of Your presence.”</a:t>
            </a:r>
            <a:endParaRPr lang="en-US" sz="4000" dirty="0">
              <a:effectLst/>
            </a:endParaRPr>
          </a:p>
        </p:txBody>
      </p:sp>
    </p:spTree>
    <p:extLst>
      <p:ext uri="{BB962C8B-B14F-4D97-AF65-F5344CB8AC3E}">
        <p14:creationId xmlns:p14="http://schemas.microsoft.com/office/powerpoint/2010/main" val="1894089504"/>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3323987"/>
          </a:xfrm>
        </p:spPr>
        <p:txBody>
          <a:bodyPr/>
          <a:lstStyle/>
          <a:p>
            <a:r>
              <a:rPr lang="en-US" sz="4000" dirty="0" smtClean="0">
                <a:effectLst/>
              </a:rPr>
              <a:t/>
            </a:r>
            <a:br>
              <a:rPr lang="en-US" sz="4000" dirty="0" smtClean="0">
                <a:effectLst/>
              </a:rPr>
            </a:br>
            <a:r>
              <a:rPr lang="en-US" sz="4000" dirty="0">
                <a:effectLst/>
              </a:rPr>
              <a:t/>
            </a:r>
            <a:br>
              <a:rPr lang="en-US" sz="4000" dirty="0">
                <a:effectLst/>
              </a:rPr>
            </a:br>
            <a:r>
              <a:rPr lang="en-US" sz="4000" dirty="0" smtClean="0">
                <a:effectLst/>
              </a:rPr>
              <a:t/>
            </a:r>
            <a:br>
              <a:rPr lang="en-US" sz="4000" dirty="0" smtClean="0">
                <a:effectLst/>
              </a:rPr>
            </a:br>
            <a:r>
              <a:rPr lang="en-US" sz="4000" dirty="0" smtClean="0">
                <a:effectLst/>
              </a:rPr>
              <a:t>The difference in the believer and the unbeliever is that we take great comfort in the thought that God knows all.</a:t>
            </a:r>
            <a:endParaRPr lang="en-US" sz="4000" dirty="0">
              <a:effectLst/>
            </a:endParaRPr>
          </a:p>
        </p:txBody>
      </p:sp>
    </p:spTree>
    <p:extLst>
      <p:ext uri="{BB962C8B-B14F-4D97-AF65-F5344CB8AC3E}">
        <p14:creationId xmlns:p14="http://schemas.microsoft.com/office/powerpoint/2010/main" val="2021948907"/>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5539978"/>
          </a:xfrm>
        </p:spPr>
        <p:txBody>
          <a:bodyPr/>
          <a:lstStyle/>
          <a:p>
            <a:r>
              <a:rPr lang="en-US" sz="4000" dirty="0" smtClean="0">
                <a:effectLst/>
              </a:rPr>
              <a:t/>
            </a:r>
            <a:br>
              <a:rPr lang="en-US" sz="4000" dirty="0" smtClean="0">
                <a:effectLst/>
              </a:rPr>
            </a:br>
            <a:r>
              <a:rPr lang="en-US" sz="4000" dirty="0">
                <a:effectLst/>
              </a:rPr>
              <a:t/>
            </a:r>
            <a:br>
              <a:rPr lang="en-US" sz="4000" dirty="0">
                <a:effectLst/>
              </a:rPr>
            </a:br>
            <a:r>
              <a:rPr lang="en-US" sz="4000" dirty="0" smtClean="0">
                <a:effectLst/>
              </a:rPr>
              <a:t>Job 23:10 “Yet He knows the way I have taken; when He has tested me, I will emerge as pure gold.”</a:t>
            </a:r>
            <a:br>
              <a:rPr lang="en-US" sz="4000" dirty="0" smtClean="0">
                <a:effectLst/>
              </a:rPr>
            </a:br>
            <a:r>
              <a:rPr lang="en-US" sz="4000" dirty="0">
                <a:effectLst/>
              </a:rPr>
              <a:t/>
            </a:r>
            <a:br>
              <a:rPr lang="en-US" sz="4000" dirty="0">
                <a:effectLst/>
              </a:rPr>
            </a:br>
            <a:r>
              <a:rPr lang="en-US" sz="4000" dirty="0" smtClean="0">
                <a:effectLst/>
              </a:rPr>
              <a:t>Psalm 139:23-24 “Search me, God, and know my heart; test me, and know my concerns.  See if there is any offensive way in me; lead me in the everlasting way.”</a:t>
            </a:r>
            <a:endParaRPr lang="en-US" sz="4000" dirty="0">
              <a:effectLst/>
            </a:endParaRPr>
          </a:p>
        </p:txBody>
      </p:sp>
    </p:spTree>
    <p:extLst>
      <p:ext uri="{BB962C8B-B14F-4D97-AF65-F5344CB8AC3E}">
        <p14:creationId xmlns:p14="http://schemas.microsoft.com/office/powerpoint/2010/main" val="3988318636"/>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431983"/>
          </a:xfrm>
        </p:spPr>
        <p:txBody>
          <a:bodyPr/>
          <a:lstStyle/>
          <a:p>
            <a:r>
              <a:rPr lang="en-US" sz="4000" dirty="0" smtClean="0">
                <a:effectLst/>
              </a:rPr>
              <a:t/>
            </a:r>
            <a:br>
              <a:rPr lang="en-US" sz="4000" dirty="0" smtClean="0">
                <a:effectLst/>
              </a:rPr>
            </a:br>
            <a:r>
              <a:rPr lang="en-US" sz="4000" dirty="0">
                <a:effectLst/>
              </a:rPr>
              <a:t/>
            </a:r>
            <a:br>
              <a:rPr lang="en-US" sz="4000" dirty="0">
                <a:effectLst/>
              </a:rPr>
            </a:br>
            <a:r>
              <a:rPr lang="en-US" sz="4000" dirty="0" smtClean="0">
                <a:effectLst/>
              </a:rPr>
              <a:t/>
            </a:r>
            <a:br>
              <a:rPr lang="en-US" sz="4000" dirty="0" smtClean="0">
                <a:effectLst/>
              </a:rPr>
            </a:br>
            <a:r>
              <a:rPr lang="en-US" sz="4000" dirty="0" smtClean="0">
                <a:effectLst/>
              </a:rPr>
              <a:t>John 21:17 “He asked him the third time, Simon, son of John, do you love Me?  Peter was grieved that He asked him the third time, do you love Me?  He said Lord You know everything!  You know that I love You.”</a:t>
            </a:r>
            <a:endParaRPr lang="en-US" sz="4000" dirty="0">
              <a:effectLst/>
            </a:endParaRPr>
          </a:p>
        </p:txBody>
      </p:sp>
    </p:spTree>
    <p:extLst>
      <p:ext uri="{BB962C8B-B14F-4D97-AF65-F5344CB8AC3E}">
        <p14:creationId xmlns:p14="http://schemas.microsoft.com/office/powerpoint/2010/main" val="287200296"/>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3323987"/>
          </a:xfrm>
        </p:spPr>
        <p:txBody>
          <a:bodyPr/>
          <a:lstStyle/>
          <a:p>
            <a:r>
              <a:rPr lang="en-US" sz="4000" dirty="0" smtClean="0">
                <a:effectLst/>
              </a:rPr>
              <a:t/>
            </a:r>
            <a:br>
              <a:rPr lang="en-US" sz="4000" dirty="0" smtClean="0">
                <a:effectLst/>
              </a:rPr>
            </a:br>
            <a:r>
              <a:rPr lang="en-US" sz="4000" dirty="0">
                <a:effectLst/>
              </a:rPr>
              <a:t/>
            </a:r>
            <a:br>
              <a:rPr lang="en-US" sz="4000" dirty="0">
                <a:effectLst/>
              </a:rPr>
            </a:br>
            <a:r>
              <a:rPr lang="en-US" sz="4000" dirty="0" smtClean="0">
                <a:effectLst/>
              </a:rPr>
              <a:t/>
            </a:r>
            <a:br>
              <a:rPr lang="en-US" sz="4000" dirty="0" smtClean="0">
                <a:effectLst/>
              </a:rPr>
            </a:br>
            <a:r>
              <a:rPr lang="en-US" sz="4000" dirty="0" smtClean="0">
                <a:effectLst/>
              </a:rPr>
              <a:t>This is also our encouragement in time of prayer.  How can God hear my prayers when there are so many praying at the same time?</a:t>
            </a:r>
            <a:endParaRPr lang="en-US" sz="4000" dirty="0">
              <a:effectLst/>
            </a:endParaRPr>
          </a:p>
        </p:txBody>
      </p:sp>
    </p:spTree>
    <p:extLst>
      <p:ext uri="{BB962C8B-B14F-4D97-AF65-F5344CB8AC3E}">
        <p14:creationId xmlns:p14="http://schemas.microsoft.com/office/powerpoint/2010/main" val="1319122116"/>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5539978"/>
          </a:xfrm>
        </p:spPr>
        <p:txBody>
          <a:bodyPr/>
          <a:lstStyle/>
          <a:p>
            <a:r>
              <a:rPr lang="en-US" sz="4000" dirty="0" smtClean="0">
                <a:effectLst/>
              </a:rPr>
              <a:t/>
            </a:r>
            <a:br>
              <a:rPr lang="en-US" sz="4000" dirty="0" smtClean="0">
                <a:effectLst/>
              </a:rPr>
            </a:br>
            <a:r>
              <a:rPr lang="en-US" sz="4000" dirty="0">
                <a:effectLst/>
              </a:rPr>
              <a:t/>
            </a:r>
            <a:br>
              <a:rPr lang="en-US" sz="4000" dirty="0">
                <a:effectLst/>
              </a:rPr>
            </a:br>
            <a:r>
              <a:rPr lang="en-US" sz="4000" dirty="0" smtClean="0">
                <a:effectLst/>
              </a:rPr>
              <a:t>Psalm 147:5-6 “Our Lord is great, vast in power; His understanding is infinite.  The Lord helps the afflicted but brings the wicked to the ground.”</a:t>
            </a:r>
            <a:br>
              <a:rPr lang="en-US" sz="4000" dirty="0" smtClean="0">
                <a:effectLst/>
              </a:rPr>
            </a:br>
            <a:r>
              <a:rPr lang="en-US" sz="4000" dirty="0">
                <a:effectLst/>
              </a:rPr>
              <a:t/>
            </a:r>
            <a:br>
              <a:rPr lang="en-US" sz="4000" dirty="0">
                <a:effectLst/>
              </a:rPr>
            </a:br>
            <a:r>
              <a:rPr lang="en-US" sz="4000" dirty="0" smtClean="0">
                <a:effectLst/>
              </a:rPr>
              <a:t>Isaiah 65:24 “Even before they call, I will answer; while they are still speaking, I will hear.”</a:t>
            </a:r>
            <a:endParaRPr lang="en-US" sz="4000" dirty="0">
              <a:effectLst/>
            </a:endParaRPr>
          </a:p>
        </p:txBody>
      </p:sp>
    </p:spTree>
    <p:extLst>
      <p:ext uri="{BB962C8B-B14F-4D97-AF65-F5344CB8AC3E}">
        <p14:creationId xmlns:p14="http://schemas.microsoft.com/office/powerpoint/2010/main" val="2045267686"/>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3323987"/>
          </a:xfrm>
        </p:spPr>
        <p:txBody>
          <a:bodyPr/>
          <a:lstStyle/>
          <a:p>
            <a:r>
              <a:rPr lang="en-US" sz="4000" dirty="0" smtClean="0">
                <a:effectLst/>
              </a:rPr>
              <a:t/>
            </a:r>
            <a:br>
              <a:rPr lang="en-US" sz="4000" dirty="0" smtClean="0">
                <a:effectLst/>
              </a:rPr>
            </a:br>
            <a:r>
              <a:rPr lang="en-US" sz="4000" dirty="0">
                <a:effectLst/>
              </a:rPr>
              <a:t/>
            </a:r>
            <a:br>
              <a:rPr lang="en-US" sz="4000" dirty="0">
                <a:effectLst/>
              </a:rPr>
            </a:br>
            <a:r>
              <a:rPr lang="en-US" sz="4000" dirty="0" smtClean="0">
                <a:effectLst/>
              </a:rPr>
              <a:t/>
            </a:r>
            <a:br>
              <a:rPr lang="en-US" sz="4000" dirty="0" smtClean="0">
                <a:effectLst/>
              </a:rPr>
            </a:br>
            <a:r>
              <a:rPr lang="en-US" sz="4000" dirty="0" smtClean="0">
                <a:effectLst/>
              </a:rPr>
              <a:t>Jeremiah 33:3 “Call to Me and I will answer you and tell you great and incomprehensible things you do not know.”</a:t>
            </a:r>
            <a:endParaRPr lang="en-US" sz="4000" dirty="0">
              <a:effectLst/>
            </a:endParaRPr>
          </a:p>
        </p:txBody>
      </p:sp>
    </p:spTree>
    <p:extLst>
      <p:ext uri="{BB962C8B-B14F-4D97-AF65-F5344CB8AC3E}">
        <p14:creationId xmlns:p14="http://schemas.microsoft.com/office/powerpoint/2010/main" val="3832332648"/>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3877985"/>
          </a:xfrm>
        </p:spPr>
        <p:txBody>
          <a:bodyPr/>
          <a:lstStyle/>
          <a:p>
            <a:r>
              <a:rPr lang="en-US" sz="4000" dirty="0" smtClean="0">
                <a:effectLst/>
              </a:rPr>
              <a:t/>
            </a:r>
            <a:br>
              <a:rPr lang="en-US" sz="4000" dirty="0" smtClean="0">
                <a:effectLst/>
              </a:rPr>
            </a:br>
            <a:r>
              <a:rPr lang="en-US" sz="4000" dirty="0">
                <a:effectLst/>
              </a:rPr>
              <a:t/>
            </a:r>
            <a:br>
              <a:rPr lang="en-US" sz="4000" dirty="0">
                <a:effectLst/>
              </a:rPr>
            </a:br>
            <a:r>
              <a:rPr lang="en-US" sz="4000" dirty="0" smtClean="0">
                <a:effectLst/>
              </a:rPr>
              <a:t/>
            </a:r>
            <a:br>
              <a:rPr lang="en-US" sz="4000" dirty="0" smtClean="0">
                <a:effectLst/>
              </a:rPr>
            </a:br>
            <a:r>
              <a:rPr lang="en-US" sz="4000" dirty="0" smtClean="0">
                <a:effectLst/>
              </a:rPr>
              <a:t>We must keep in mind the fact that the Lord knows the past, present, and future of our lives.  Nothing occurs outside of His divine understanding and sovereignty.</a:t>
            </a:r>
            <a:endParaRPr lang="en-US" sz="4000" dirty="0">
              <a:effectLst/>
            </a:endParaRPr>
          </a:p>
        </p:txBody>
      </p:sp>
    </p:spTree>
    <p:extLst>
      <p:ext uri="{BB962C8B-B14F-4D97-AF65-F5344CB8AC3E}">
        <p14:creationId xmlns:p14="http://schemas.microsoft.com/office/powerpoint/2010/main" val="2051092436"/>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093976"/>
          </a:xfrm>
        </p:spPr>
        <p:txBody>
          <a:bodyPr/>
          <a:lstStyle/>
          <a:p>
            <a:r>
              <a:rPr lang="en-US" sz="4000" dirty="0" smtClean="0">
                <a:effectLst/>
              </a:rPr>
              <a:t/>
            </a:r>
            <a:br>
              <a:rPr lang="en-US" sz="4000" dirty="0" smtClean="0">
                <a:effectLst/>
              </a:rPr>
            </a:br>
            <a:r>
              <a:rPr lang="en-US" sz="8000" b="1" dirty="0" smtClean="0">
                <a:effectLst/>
              </a:rPr>
              <a:t>If you do not wrap up the sovereignty of God in your life, then nothing else will make sense!</a:t>
            </a:r>
            <a:endParaRPr lang="en-US" sz="8000" b="1" dirty="0">
              <a:effectLst/>
            </a:endParaRPr>
          </a:p>
        </p:txBody>
      </p:sp>
    </p:spTree>
    <p:extLst>
      <p:ext uri="{BB962C8B-B14F-4D97-AF65-F5344CB8AC3E}">
        <p14:creationId xmlns:p14="http://schemas.microsoft.com/office/powerpoint/2010/main" val="1539137674"/>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985980"/>
          </a:xfrm>
        </p:spPr>
        <p:txBody>
          <a:bodyPr/>
          <a:lstStyle/>
          <a:p>
            <a:r>
              <a:rPr lang="en-US" sz="4000" dirty="0" smtClean="0">
                <a:effectLst/>
              </a:rPr>
              <a:t/>
            </a:r>
            <a:br>
              <a:rPr lang="en-US" sz="4000" dirty="0" smtClean="0">
                <a:effectLst/>
              </a:rPr>
            </a:br>
            <a:r>
              <a:rPr lang="en-US" sz="4000" dirty="0">
                <a:effectLst/>
              </a:rPr>
              <a:t/>
            </a:r>
            <a:br>
              <a:rPr lang="en-US" sz="4000" dirty="0">
                <a:effectLst/>
              </a:rPr>
            </a:br>
            <a:r>
              <a:rPr lang="en-US" sz="4000" dirty="0" smtClean="0">
                <a:effectLst/>
              </a:rPr>
              <a:t/>
            </a:r>
            <a:br>
              <a:rPr lang="en-US" sz="4000" dirty="0" smtClean="0">
                <a:effectLst/>
              </a:rPr>
            </a:br>
            <a:r>
              <a:rPr lang="en-US" sz="4000" dirty="0" smtClean="0">
                <a:effectLst/>
              </a:rPr>
              <a:t>“Most Christians salute the sovereignty of God but believe in the sovereignty of man.”</a:t>
            </a:r>
            <a:br>
              <a:rPr lang="en-US" sz="4000" dirty="0" smtClean="0">
                <a:effectLst/>
              </a:rPr>
            </a:br>
            <a:r>
              <a:rPr lang="en-US" sz="4000" dirty="0">
                <a:effectLst/>
              </a:rPr>
              <a:t/>
            </a:r>
            <a:br>
              <a:rPr lang="en-US" sz="4000" dirty="0">
                <a:effectLst/>
              </a:rPr>
            </a:br>
            <a:r>
              <a:rPr lang="en-US" sz="4000" dirty="0" smtClean="0">
                <a:effectLst/>
              </a:rPr>
              <a:t>					-R.C. Sproul</a:t>
            </a:r>
            <a:br>
              <a:rPr lang="en-US" sz="4000" dirty="0" smtClean="0">
                <a:effectLst/>
              </a:rPr>
            </a:br>
            <a:r>
              <a:rPr lang="en-US" sz="4000" dirty="0">
                <a:effectLst/>
              </a:rPr>
              <a:t/>
            </a:r>
            <a:br>
              <a:rPr lang="en-US" sz="4000" dirty="0">
                <a:effectLst/>
              </a:rPr>
            </a:br>
            <a:endParaRPr lang="en-US" sz="4000" dirty="0">
              <a:effectLst/>
            </a:endParaRPr>
          </a:p>
        </p:txBody>
      </p:sp>
    </p:spTree>
    <p:extLst>
      <p:ext uri="{BB962C8B-B14F-4D97-AF65-F5344CB8AC3E}">
        <p14:creationId xmlns:p14="http://schemas.microsoft.com/office/powerpoint/2010/main" val="1515149622"/>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230188"/>
            <a:ext cx="8382000" cy="5539978"/>
          </a:xfrm>
        </p:spPr>
        <p:txBody>
          <a:bodyPr/>
          <a:lstStyle/>
          <a:p>
            <a:r>
              <a:rPr lang="en-US" sz="4000" dirty="0" smtClean="0">
                <a:effectLst/>
              </a:rPr>
              <a:t/>
            </a:r>
            <a:br>
              <a:rPr lang="en-US" sz="4000" dirty="0" smtClean="0">
                <a:effectLst/>
              </a:rPr>
            </a:br>
            <a:r>
              <a:rPr lang="en-US" sz="4000" dirty="0">
                <a:effectLst/>
              </a:rPr>
              <a:t/>
            </a:r>
            <a:br>
              <a:rPr lang="en-US" sz="4000" dirty="0">
                <a:effectLst/>
              </a:rPr>
            </a:br>
            <a:r>
              <a:rPr lang="en-US" sz="4000" dirty="0" smtClean="0">
                <a:effectLst/>
              </a:rPr>
              <a:t>God is omniscient.  He knows everything possible and actual.</a:t>
            </a:r>
            <a:br>
              <a:rPr lang="en-US" sz="4000" dirty="0" smtClean="0">
                <a:effectLst/>
              </a:rPr>
            </a:br>
            <a:r>
              <a:rPr lang="en-US" sz="4000" dirty="0">
                <a:effectLst/>
              </a:rPr>
              <a:t/>
            </a:r>
            <a:br>
              <a:rPr lang="en-US" sz="4000" dirty="0">
                <a:effectLst/>
              </a:rPr>
            </a:br>
            <a:r>
              <a:rPr lang="en-US" sz="4000" dirty="0" smtClean="0">
                <a:effectLst/>
              </a:rPr>
              <a:t>God knows everything of the past, present, and future.</a:t>
            </a:r>
            <a:br>
              <a:rPr lang="en-US" sz="4000" dirty="0" smtClean="0">
                <a:effectLst/>
              </a:rPr>
            </a:br>
            <a:r>
              <a:rPr lang="en-US" sz="4000" dirty="0">
                <a:effectLst/>
              </a:rPr>
              <a:t/>
            </a:r>
            <a:br>
              <a:rPr lang="en-US" sz="4000" dirty="0">
                <a:effectLst/>
              </a:rPr>
            </a:br>
            <a:r>
              <a:rPr lang="en-US" sz="4000" dirty="0" smtClean="0">
                <a:effectLst/>
              </a:rPr>
              <a:t>God is acquainted with everyone and their every detail.</a:t>
            </a:r>
            <a:endParaRPr lang="en-US" sz="4000" dirty="0">
              <a:effectLst/>
            </a:endParaRPr>
          </a:p>
        </p:txBody>
      </p:sp>
    </p:spTree>
    <p:extLst>
      <p:ext uri="{BB962C8B-B14F-4D97-AF65-F5344CB8AC3E}">
        <p14:creationId xmlns:p14="http://schemas.microsoft.com/office/powerpoint/2010/main" val="573676856"/>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5539978"/>
          </a:xfrm>
        </p:spPr>
        <p:txBody>
          <a:bodyPr/>
          <a:lstStyle/>
          <a:p>
            <a:r>
              <a:rPr lang="en-US" sz="4000" dirty="0" smtClean="0">
                <a:effectLst/>
              </a:rPr>
              <a:t/>
            </a:r>
            <a:br>
              <a:rPr lang="en-US" sz="4000" dirty="0" smtClean="0">
                <a:effectLst/>
              </a:rPr>
            </a:br>
            <a:r>
              <a:rPr lang="en-US" sz="4000" dirty="0">
                <a:effectLst/>
              </a:rPr>
              <a:t/>
            </a:r>
            <a:br>
              <a:rPr lang="en-US" sz="4000" dirty="0">
                <a:effectLst/>
              </a:rPr>
            </a:br>
            <a:r>
              <a:rPr lang="en-US" sz="4000" dirty="0" smtClean="0">
                <a:effectLst/>
              </a:rPr>
              <a:t>Proverbs 19:21 “Many plans are in a man’s heart, but the Lord’s decree will prevail.”</a:t>
            </a:r>
            <a:br>
              <a:rPr lang="en-US" sz="4000" dirty="0" smtClean="0">
                <a:effectLst/>
              </a:rPr>
            </a:br>
            <a:r>
              <a:rPr lang="en-US" sz="4000" dirty="0" smtClean="0">
                <a:effectLst/>
              </a:rPr>
              <a:t/>
            </a:r>
            <a:br>
              <a:rPr lang="en-US" sz="4000" dirty="0" smtClean="0">
                <a:effectLst/>
              </a:rPr>
            </a:br>
            <a:r>
              <a:rPr lang="en-US" sz="4000" dirty="0">
                <a:effectLst/>
              </a:rPr>
              <a:t/>
            </a:r>
            <a:br>
              <a:rPr lang="en-US" sz="4000" dirty="0">
                <a:effectLst/>
              </a:rPr>
            </a:br>
            <a:r>
              <a:rPr lang="en-US" sz="4000" dirty="0" smtClean="0">
                <a:effectLst/>
              </a:rPr>
              <a:t>Isaiah 46:10 “I declare the end from the beginning, and from long ago what is not yet done, saying: My plan will take place, and I will do all My will.”</a:t>
            </a:r>
            <a:endParaRPr lang="en-US" sz="4000" dirty="0">
              <a:effectLst/>
            </a:endParaRPr>
          </a:p>
        </p:txBody>
      </p:sp>
    </p:spTree>
    <p:extLst>
      <p:ext uri="{BB962C8B-B14F-4D97-AF65-F5344CB8AC3E}">
        <p14:creationId xmlns:p14="http://schemas.microsoft.com/office/powerpoint/2010/main" val="442423364"/>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431983"/>
          </a:xfrm>
        </p:spPr>
        <p:txBody>
          <a:bodyPr/>
          <a:lstStyle/>
          <a:p>
            <a:r>
              <a:rPr lang="en-US" sz="4000" dirty="0" smtClean="0">
                <a:effectLst/>
              </a:rPr>
              <a:t/>
            </a:r>
            <a:br>
              <a:rPr lang="en-US" sz="4000" dirty="0" smtClean="0">
                <a:effectLst/>
              </a:rPr>
            </a:br>
            <a:r>
              <a:rPr lang="en-US" sz="4000" dirty="0">
                <a:effectLst/>
              </a:rPr>
              <a:t/>
            </a:r>
            <a:br>
              <a:rPr lang="en-US" sz="4000" dirty="0">
                <a:effectLst/>
              </a:rPr>
            </a:br>
            <a:r>
              <a:rPr lang="en-US" sz="4000" dirty="0" smtClean="0">
                <a:effectLst/>
              </a:rPr>
              <a:t/>
            </a:r>
            <a:br>
              <a:rPr lang="en-US" sz="4000" dirty="0" smtClean="0">
                <a:effectLst/>
              </a:rPr>
            </a:br>
            <a:r>
              <a:rPr lang="en-US" sz="4000" dirty="0" smtClean="0">
                <a:effectLst/>
              </a:rPr>
              <a:t>Ephesians 1:11 “We have also received an inheritance in Him, predestined according to the purpose of the One who works out everything in agreement with the decision of His will.”</a:t>
            </a:r>
            <a:endParaRPr lang="en-US" sz="4000" dirty="0">
              <a:effectLst/>
            </a:endParaRPr>
          </a:p>
        </p:txBody>
      </p:sp>
    </p:spTree>
    <p:extLst>
      <p:ext uri="{BB962C8B-B14F-4D97-AF65-F5344CB8AC3E}">
        <p14:creationId xmlns:p14="http://schemas.microsoft.com/office/powerpoint/2010/main" val="2521669657"/>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093976"/>
          </a:xfrm>
        </p:spPr>
        <p:txBody>
          <a:bodyPr/>
          <a:lstStyle/>
          <a:p>
            <a:r>
              <a:rPr lang="en-US" sz="4000" dirty="0" smtClean="0">
                <a:effectLst/>
              </a:rPr>
              <a:t/>
            </a:r>
            <a:br>
              <a:rPr lang="en-US" sz="4000" dirty="0" smtClean="0">
                <a:effectLst/>
              </a:rPr>
            </a:br>
            <a:r>
              <a:rPr lang="en-US" sz="4000" dirty="0" smtClean="0">
                <a:effectLst/>
              </a:rPr>
              <a:t>Psalm 139:1-6 “Lord, You have searched me and known me.  You know when I sit down, and when I stand up; You understand my thoughts from far away.  You observe my travels and my rest; You are aware of all my ways.  Before a word is on my tongue, You know all about it, Lord.  You have encircled me; You have placed Your hand on me.  This extraordinary knowledge is beyond me.  It is lofty; I am unable to reach it.”</a:t>
            </a:r>
            <a:endParaRPr lang="en-US" sz="4000" dirty="0">
              <a:effectLst/>
            </a:endParaRPr>
          </a:p>
        </p:txBody>
      </p:sp>
    </p:spTree>
    <p:extLst>
      <p:ext uri="{BB962C8B-B14F-4D97-AF65-F5344CB8AC3E}">
        <p14:creationId xmlns:p14="http://schemas.microsoft.com/office/powerpoint/2010/main" val="365780341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3323987"/>
          </a:xfrm>
        </p:spPr>
        <p:txBody>
          <a:bodyPr/>
          <a:lstStyle/>
          <a:p>
            <a:r>
              <a:rPr lang="en-US" sz="4000" dirty="0" smtClean="0">
                <a:effectLst/>
              </a:rPr>
              <a:t/>
            </a:r>
            <a:br>
              <a:rPr lang="en-US" sz="4000" dirty="0" smtClean="0">
                <a:effectLst/>
              </a:rPr>
            </a:br>
            <a:r>
              <a:rPr lang="en-US" sz="4000" dirty="0">
                <a:effectLst/>
              </a:rPr>
              <a:t/>
            </a:r>
            <a:br>
              <a:rPr lang="en-US" sz="4000" dirty="0">
                <a:effectLst/>
              </a:rPr>
            </a:br>
            <a:r>
              <a:rPr lang="en-US" sz="4000" dirty="0" smtClean="0">
                <a:effectLst/>
              </a:rPr>
              <a:t/>
            </a:r>
            <a:br>
              <a:rPr lang="en-US" sz="4000" dirty="0" smtClean="0">
                <a:effectLst/>
              </a:rPr>
            </a:br>
            <a:r>
              <a:rPr lang="en-US" sz="4000" dirty="0" smtClean="0">
                <a:effectLst/>
              </a:rPr>
              <a:t>Daniel 2:22 “He reveals the deep and hidden things; He knows what is in the darkness, and light dwells with Him.”</a:t>
            </a:r>
            <a:endParaRPr lang="en-US" sz="4000" dirty="0">
              <a:effectLst/>
            </a:endParaRPr>
          </a:p>
        </p:txBody>
      </p:sp>
    </p:spTree>
    <p:extLst>
      <p:ext uri="{BB962C8B-B14F-4D97-AF65-F5344CB8AC3E}">
        <p14:creationId xmlns:p14="http://schemas.microsoft.com/office/powerpoint/2010/main" val="116749452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985980"/>
          </a:xfrm>
        </p:spPr>
        <p:txBody>
          <a:bodyPr/>
          <a:lstStyle/>
          <a:p>
            <a:r>
              <a:rPr lang="en-US" sz="4000" dirty="0" smtClean="0">
                <a:effectLst/>
              </a:rPr>
              <a:t/>
            </a:r>
            <a:br>
              <a:rPr lang="en-US" sz="4000" dirty="0" smtClean="0">
                <a:effectLst/>
              </a:rPr>
            </a:br>
            <a:r>
              <a:rPr lang="en-US" sz="4000" dirty="0">
                <a:effectLst/>
              </a:rPr>
              <a:t/>
            </a:r>
            <a:br>
              <a:rPr lang="en-US" sz="4000" dirty="0">
                <a:effectLst/>
              </a:rPr>
            </a:br>
            <a:r>
              <a:rPr lang="en-US" sz="4000" dirty="0" smtClean="0">
                <a:effectLst/>
              </a:rPr>
              <a:t>Infinite- to be unbounded and unlimited; cannot be measured or calculated; not constrained; inexhaustible</a:t>
            </a:r>
            <a:br>
              <a:rPr lang="en-US" sz="4000" dirty="0" smtClean="0">
                <a:effectLst/>
              </a:rPr>
            </a:br>
            <a:r>
              <a:rPr lang="en-US" sz="4000" dirty="0">
                <a:effectLst/>
              </a:rPr>
              <a:t/>
            </a:r>
            <a:br>
              <a:rPr lang="en-US" sz="4000" dirty="0">
                <a:effectLst/>
              </a:rPr>
            </a:br>
            <a:r>
              <a:rPr lang="en-US" sz="4000" dirty="0" smtClean="0">
                <a:effectLst/>
              </a:rPr>
              <a:t/>
            </a:r>
            <a:br>
              <a:rPr lang="en-US" sz="4000" dirty="0" smtClean="0">
                <a:effectLst/>
              </a:rPr>
            </a:br>
            <a:r>
              <a:rPr lang="en-US" sz="4000" dirty="0" smtClean="0">
                <a:effectLst/>
              </a:rPr>
              <a:t>Finite- having bounds or limits; completely determinable </a:t>
            </a:r>
            <a:endParaRPr lang="en-US" sz="4000" dirty="0">
              <a:effectLst/>
            </a:endParaRPr>
          </a:p>
        </p:txBody>
      </p:sp>
    </p:spTree>
    <p:extLst>
      <p:ext uri="{BB962C8B-B14F-4D97-AF65-F5344CB8AC3E}">
        <p14:creationId xmlns:p14="http://schemas.microsoft.com/office/powerpoint/2010/main" val="219389927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431983"/>
          </a:xfrm>
        </p:spPr>
        <p:txBody>
          <a:bodyPr/>
          <a:lstStyle/>
          <a:p>
            <a:r>
              <a:rPr lang="en-US" sz="4000" dirty="0" smtClean="0">
                <a:effectLst/>
              </a:rPr>
              <a:t/>
            </a:r>
            <a:br>
              <a:rPr lang="en-US" sz="4000" dirty="0" smtClean="0">
                <a:effectLst/>
              </a:rPr>
            </a:br>
            <a:r>
              <a:rPr lang="en-US" sz="4000" dirty="0">
                <a:effectLst/>
              </a:rPr>
              <a:t/>
            </a:r>
            <a:br>
              <a:rPr lang="en-US" sz="4000" dirty="0">
                <a:effectLst/>
              </a:rPr>
            </a:br>
            <a:r>
              <a:rPr lang="en-US" sz="4000" dirty="0" smtClean="0">
                <a:effectLst/>
              </a:rPr>
              <a:t/>
            </a:r>
            <a:br>
              <a:rPr lang="en-US" sz="4000" dirty="0" smtClean="0">
                <a:effectLst/>
              </a:rPr>
            </a:br>
            <a:r>
              <a:rPr lang="en-US" sz="4000" dirty="0" smtClean="0">
                <a:effectLst/>
              </a:rPr>
              <a:t>“Trying to figure out God is like trying to catch a fish in the Pacific Ocean with an inch of dental floss.”</a:t>
            </a:r>
            <a:br>
              <a:rPr lang="en-US" sz="4000" dirty="0" smtClean="0">
                <a:effectLst/>
              </a:rPr>
            </a:br>
            <a:r>
              <a:rPr lang="en-US" sz="4000" dirty="0">
                <a:effectLst/>
              </a:rPr>
              <a:t/>
            </a:r>
            <a:br>
              <a:rPr lang="en-US" sz="4000" dirty="0">
                <a:effectLst/>
              </a:rPr>
            </a:br>
            <a:r>
              <a:rPr lang="en-US" sz="4000" dirty="0" smtClean="0">
                <a:effectLst/>
              </a:rPr>
              <a:t>					-Matt Chandler	</a:t>
            </a:r>
            <a:endParaRPr lang="en-US" sz="4000" dirty="0">
              <a:effectLst/>
            </a:endParaRPr>
          </a:p>
        </p:txBody>
      </p:sp>
    </p:spTree>
    <p:extLst>
      <p:ext uri="{BB962C8B-B14F-4D97-AF65-F5344CB8AC3E}">
        <p14:creationId xmlns:p14="http://schemas.microsoft.com/office/powerpoint/2010/main" val="856362538"/>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3517886"/>
          </a:xfrm>
        </p:spPr>
        <p:txBody>
          <a:bodyPr/>
          <a:lstStyle/>
          <a:p>
            <a:pPr algn="ctr"/>
            <a:r>
              <a:rPr lang="en-US" sz="4000" dirty="0" smtClean="0"/>
              <a:t/>
            </a:r>
            <a:br>
              <a:rPr lang="en-US" sz="4000" dirty="0" smtClean="0"/>
            </a:br>
            <a:r>
              <a:rPr lang="en-US" sz="4000" dirty="0"/>
              <a:t/>
            </a:r>
            <a:br>
              <a:rPr lang="en-US" sz="4000" dirty="0"/>
            </a:br>
            <a:r>
              <a:rPr lang="en-US" sz="4000" dirty="0" smtClean="0"/>
              <a:t/>
            </a:r>
            <a:br>
              <a:rPr lang="en-US" sz="4000" dirty="0" smtClean="0"/>
            </a:br>
            <a:r>
              <a:rPr lang="en-US" sz="4000" dirty="0"/>
              <a:t/>
            </a:r>
            <a:br>
              <a:rPr lang="en-US" sz="4000" dirty="0"/>
            </a:br>
            <a:r>
              <a:rPr lang="en-US" sz="4000" dirty="0" smtClean="0"/>
              <a:t/>
            </a:r>
            <a:br>
              <a:rPr lang="en-US" sz="4000" dirty="0" smtClean="0"/>
            </a:br>
            <a:r>
              <a:rPr lang="en-US" sz="5400" dirty="0" smtClean="0"/>
              <a:t>Isaiah 40:12-31</a:t>
            </a:r>
            <a:endParaRPr lang="en-US" sz="5400" dirty="0"/>
          </a:p>
        </p:txBody>
      </p:sp>
    </p:spTree>
    <p:extLst>
      <p:ext uri="{BB962C8B-B14F-4D97-AF65-F5344CB8AC3E}">
        <p14:creationId xmlns:p14="http://schemas.microsoft.com/office/powerpoint/2010/main" val="1300481832"/>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3323987"/>
          </a:xfrm>
        </p:spPr>
        <p:txBody>
          <a:bodyPr/>
          <a:lstStyle/>
          <a:p>
            <a:r>
              <a:rPr lang="en-US" sz="4000" dirty="0" smtClean="0">
                <a:effectLst/>
              </a:rPr>
              <a:t/>
            </a:r>
            <a:br>
              <a:rPr lang="en-US" sz="4000" dirty="0" smtClean="0">
                <a:effectLst/>
              </a:rPr>
            </a:br>
            <a:r>
              <a:rPr lang="en-US" sz="4000" dirty="0">
                <a:effectLst/>
              </a:rPr>
              <a:t/>
            </a:r>
            <a:br>
              <a:rPr lang="en-US" sz="4000" dirty="0">
                <a:effectLst/>
              </a:rPr>
            </a:br>
            <a:r>
              <a:rPr lang="en-US" sz="4000" dirty="0" smtClean="0">
                <a:effectLst/>
              </a:rPr>
              <a:t/>
            </a:r>
            <a:br>
              <a:rPr lang="en-US" sz="4000" dirty="0" smtClean="0">
                <a:effectLst/>
              </a:rPr>
            </a:br>
            <a:r>
              <a:rPr lang="en-US" sz="4000" dirty="0" smtClean="0">
                <a:effectLst/>
              </a:rPr>
              <a:t>The realization of His omniscience should cause us to bow in adoration.  So why are we left so nervous and uneasy?</a:t>
            </a:r>
            <a:endParaRPr lang="en-US" sz="4000" dirty="0">
              <a:effectLst/>
            </a:endParaRPr>
          </a:p>
        </p:txBody>
      </p:sp>
    </p:spTree>
    <p:extLst>
      <p:ext uri="{BB962C8B-B14F-4D97-AF65-F5344CB8AC3E}">
        <p14:creationId xmlns:p14="http://schemas.microsoft.com/office/powerpoint/2010/main" val="2692487726"/>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093976"/>
          </a:xfrm>
        </p:spPr>
        <p:txBody>
          <a:bodyPr/>
          <a:lstStyle/>
          <a:p>
            <a:r>
              <a:rPr lang="en-US" sz="4000" dirty="0" smtClean="0">
                <a:effectLst/>
              </a:rPr>
              <a:t/>
            </a:r>
            <a:br>
              <a:rPr lang="en-US" sz="4000" dirty="0" smtClean="0">
                <a:effectLst/>
              </a:rPr>
            </a:br>
            <a:r>
              <a:rPr lang="en-US" sz="4000" dirty="0" smtClean="0">
                <a:effectLst/>
              </a:rPr>
              <a:t>Ezekiel 11:5 “Then the Spirit of the Lord came on me, and told me, You are to say: This is what the Lord says: That is what you are thinking, house of Israel; and I know the thoughts that arise in your mind.”</a:t>
            </a:r>
            <a:br>
              <a:rPr lang="en-US" sz="4000" dirty="0" smtClean="0">
                <a:effectLst/>
              </a:rPr>
            </a:br>
            <a:r>
              <a:rPr lang="en-US" sz="4000" dirty="0">
                <a:effectLst/>
              </a:rPr>
              <a:t/>
            </a:r>
            <a:br>
              <a:rPr lang="en-US" sz="4000" dirty="0">
                <a:effectLst/>
              </a:rPr>
            </a:br>
            <a:r>
              <a:rPr lang="en-US" sz="4000" dirty="0" smtClean="0">
                <a:effectLst/>
              </a:rPr>
              <a:t/>
            </a:r>
            <a:br>
              <a:rPr lang="en-US" sz="4000" dirty="0" smtClean="0">
                <a:effectLst/>
              </a:rPr>
            </a:br>
            <a:r>
              <a:rPr lang="en-US" sz="4000" dirty="0" smtClean="0">
                <a:effectLst/>
              </a:rPr>
              <a:t>Numbers 32:33 “But if you don’t do this, you will certainly sin against the Lord; be sure your sin will catch up with you.” </a:t>
            </a:r>
            <a:endParaRPr lang="en-US" sz="4000" dirty="0">
              <a:effectLst/>
            </a:endParaRPr>
          </a:p>
        </p:txBody>
      </p:sp>
    </p:spTree>
    <p:extLst>
      <p:ext uri="{BB962C8B-B14F-4D97-AF65-F5344CB8AC3E}">
        <p14:creationId xmlns:p14="http://schemas.microsoft.com/office/powerpoint/2010/main" val="16076051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40C9531-AA3B-4D1A-AFCC-B5BB0BC4743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(Dark blue squares design)</Template>
  <TotalTime>89</TotalTime>
  <Words>108</Words>
  <Application>Microsoft Office PowerPoint</Application>
  <PresentationFormat>On-screen Show (4:3)</PresentationFormat>
  <Paragraphs>25</Paragraphs>
  <Slides>21</Slides>
  <Notes>1</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Blue Segoe 4-3 template-template_April-17-2007</vt:lpstr>
      <vt:lpstr>White with Courier font for code slides</vt:lpstr>
      <vt:lpstr>“THE KNOWLEDGE OF GOD”</vt:lpstr>
      <vt:lpstr>  God is omniscient.  He knows everything possible and actual.  God knows everything of the past, present, and future.  God is acquainted with everyone and their every detail.</vt:lpstr>
      <vt:lpstr> Psalm 139:1-6 “Lord, You have searched me and known me.  You know when I sit down, and when I stand up; You understand my thoughts from far away.  You observe my travels and my rest; You are aware of all my ways.  Before a word is on my tongue, You know all about it, Lord.  You have encircled me; You have placed Your hand on me.  This extraordinary knowledge is beyond me.  It is lofty; I am unable to reach it.”</vt:lpstr>
      <vt:lpstr>   Daniel 2:22 “He reveals the deep and hidden things; He knows what is in the darkness, and light dwells with Him.”</vt:lpstr>
      <vt:lpstr>  Infinite- to be unbounded and unlimited; cannot be measured or calculated; not constrained; inexhaustible   Finite- having bounds or limits; completely determinable </vt:lpstr>
      <vt:lpstr>   “Trying to figure out God is like trying to catch a fish in the Pacific Ocean with an inch of dental floss.”       -Matt Chandler </vt:lpstr>
      <vt:lpstr>     Isaiah 40:12-31</vt:lpstr>
      <vt:lpstr>   The realization of His omniscience should cause us to bow in adoration.  So why are we left so nervous and uneasy?</vt:lpstr>
      <vt:lpstr> Ezekiel 11:5 “Then the Spirit of the Lord came on me, and told me, You are to say: This is what the Lord says: That is what you are thinking, house of Israel; and I know the thoughts that arise in your mind.”   Numbers 32:33 “But if you don’t do this, you will certainly sin against the Lord; be sure your sin will catch up with you.” </vt:lpstr>
      <vt:lpstr>   Psalm 90:8 “You have set our unjust ways before You, our secret sins in the light of Your presence.”</vt:lpstr>
      <vt:lpstr>   The difference in the believer and the unbeliever is that we take great comfort in the thought that God knows all.</vt:lpstr>
      <vt:lpstr>  Job 23:10 “Yet He knows the way I have taken; when He has tested me, I will emerge as pure gold.”  Psalm 139:23-24 “Search me, God, and know my heart; test me, and know my concerns.  See if there is any offensive way in me; lead me in the everlasting way.”</vt:lpstr>
      <vt:lpstr>   John 21:17 “He asked him the third time, Simon, son of John, do you love Me?  Peter was grieved that He asked him the third time, do you love Me?  He said Lord You know everything!  You know that I love You.”</vt:lpstr>
      <vt:lpstr>   This is also our encouragement in time of prayer.  How can God hear my prayers when there are so many praying at the same time?</vt:lpstr>
      <vt:lpstr>  Psalm 147:5-6 “Our Lord is great, vast in power; His understanding is infinite.  The Lord helps the afflicted but brings the wicked to the ground.”  Isaiah 65:24 “Even before they call, I will answer; while they are still speaking, I will hear.”</vt:lpstr>
      <vt:lpstr>   Jeremiah 33:3 “Call to Me and I will answer you and tell you great and incomprehensible things you do not know.”</vt:lpstr>
      <vt:lpstr>   We must keep in mind the fact that the Lord knows the past, present, and future of our lives.  Nothing occurs outside of His divine understanding and sovereignty.</vt:lpstr>
      <vt:lpstr> If you do not wrap up the sovereignty of God in your life, then nothing else will make sense!</vt:lpstr>
      <vt:lpstr>   “Most Christians salute the sovereignty of God but believe in the sovereignty of man.”       -R.C. Sproul  </vt:lpstr>
      <vt:lpstr>  Proverbs 19:21 “Many plans are in a man’s heart, but the Lord’s decree will prevail.”   Isaiah 46:10 “I declare the end from the beginning, and from long ago what is not yet done, saying: My plan will take place, and I will do all My will.”</vt:lpstr>
      <vt:lpstr>   Ephesians 1:11 “We have also received an inheritance in Him, predestined according to the purpose of the One who works out everything in agreement with the decision of His will.”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KNOWLEDGE OF GOD”</dc:title>
  <dc:creator>Scott Halterman</dc:creator>
  <cp:lastModifiedBy>Mark</cp:lastModifiedBy>
  <cp:revision>10</cp:revision>
  <dcterms:created xsi:type="dcterms:W3CDTF">2014-10-18T19:02:42Z</dcterms:created>
  <dcterms:modified xsi:type="dcterms:W3CDTF">2014-11-02T19:10:18Z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TC102867299990</vt:lpwstr>
  </property>
</Properties>
</file>