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37"/>
  </p:notesMasterIdLst>
  <p:handoutMasterIdLst>
    <p:handoutMasterId r:id="rId38"/>
  </p:handout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notesViewPr>
    <p:cSldViewPr snapToGrid="0" showGuides="1">
      <p:cViewPr varScale="1">
        <p:scale>
          <a:sx n="76" d="100"/>
          <a:sy n="76" d="100"/>
        </p:scale>
        <p:origin x="272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ABAFA-9D90-4B6C-95A1-503043E46FAB}" type="datetimeFigureOut">
              <a:rPr lang="en-US" smtClean="0"/>
              <a:t>11/29/2014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7757-6264-420F-9201-02E9A21CB7A0}" type="slidenum">
              <a:rPr lang="en-US" smtClean="0"/>
              <a:t>‹#›</a:t>
            </a:fld>
            <a:endParaRPr lang="en-US" dirty="0"/>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5EB1F-8DE4-48C3-A804-A05846A4049F}" type="datetimeFigureOut">
              <a:rPr lang="en-US" smtClean="0"/>
              <a:t>11/29/2014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15C9-E24C-4512-AA8B-319BB49F77B5}" type="slidenum">
              <a:rPr lang="en-US" smtClean="0"/>
              <a:t>‹#›</a:t>
            </a:fld>
            <a:endParaRPr lang="en-US" dirty="0"/>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a:t>
            </a:fld>
            <a:endParaRPr lang="en-US" dirty="0"/>
          </a:p>
        </p:txBody>
      </p:sp>
    </p:spTree>
    <p:extLst>
      <p:ext uri="{BB962C8B-B14F-4D97-AF65-F5344CB8AC3E}">
        <p14:creationId xmlns:p14="http://schemas.microsoft.com/office/powerpoint/2010/main" val="921518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6E9FD87A-18E6-48AA-9D92-80943963D244}" type="datetime1">
              <a:rPr lang="en-US" smtClean="0"/>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2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90"/>
            <a:ext cx="7772400" cy="1470025"/>
          </a:xfrm>
        </p:spPr>
        <p:txBody>
          <a:bodyPr/>
          <a:lstStyle>
            <a:lvl1pPr algn="ctr">
              <a:defRPr sz="4400" b="1">
                <a:solidFill>
                  <a:schemeClr val="tx2"/>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EE6081-38D3-44C7-9606-9636204DDB22}" type="datetime1">
              <a:rPr lang="en-US" smtClean="0"/>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8B57C9-4D32-4A12-87A5-B6A3F54886E8}" type="datetime1">
              <a:rPr lang="en-US" smtClean="0"/>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dirty="0"/>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DABF19A-8B9D-4BAF-B3CF-581ABC5A76B0}" type="datetime1">
              <a:rPr lang="en-US" smtClean="0"/>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8" name="Content Placeholder 7"/>
          <p:cNvSpPr>
            <a:spLocks noGrp="1"/>
          </p:cNvSpPr>
          <p:nvPr>
            <p:ph sz="quarter" idx="13"/>
          </p:nvPr>
        </p:nvSpPr>
        <p:spPr>
          <a:xfrm>
            <a:off x="609600" y="1600200"/>
            <a:ext cx="7924800" cy="4114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solidFill>
                  <a:schemeClr val="tx2"/>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5ECE62-A67C-45C0-9A46-677D00669FB0}" type="datetime1">
              <a:rPr lang="en-US" smtClean="0"/>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Text Placeholder 2"/>
          <p:cNvSpPr>
            <a:spLocks noGrp="1"/>
          </p:cNvSpPr>
          <p:nvPr>
            <p:ph type="body" idx="1"/>
          </p:nvPr>
        </p:nvSpPr>
        <p:spPr>
          <a:xfrm>
            <a:off x="609601" y="3462340"/>
            <a:ext cx="7885113" cy="1500187"/>
          </a:xfrm>
        </p:spPr>
        <p:txBody>
          <a:bodyPr anchor="b">
            <a:normAutofit/>
          </a:bodyPr>
          <a:lstStyle>
            <a:lvl1pPr marL="0" indent="0">
              <a:buNone/>
              <a:defRPr sz="2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609601" y="4962527"/>
            <a:ext cx="7885113" cy="1362075"/>
          </a:xfrm>
        </p:spPr>
        <p:txBody>
          <a:bodyPr anchor="t"/>
          <a:lstStyle>
            <a:lvl1pPr algn="l">
              <a:defRPr sz="4000" b="1" i="0"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C195DB-4000-4703-B016-8AAC7B01BD58}" type="datetime1">
              <a:rPr lang="en-US" smtClean="0"/>
              <a:t>11/29/2014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solidFill>
                  <a:schemeClr val="tx2"/>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5E61694-1DBA-4F6B-894E-09E8A1C80EAE}" type="datetime1">
              <a:rPr lang="en-US" smtClean="0"/>
              <a:t>11/29/2014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
        <p:nvSpPr>
          <p:cNvPr id="11" name="Content Placeholder 10"/>
          <p:cNvSpPr>
            <a:spLocks noGrp="1"/>
          </p:cNvSpPr>
          <p:nvPr>
            <p:ph sz="quarter" idx="13"/>
          </p:nvPr>
        </p:nvSpPr>
        <p:spPr>
          <a:xfrm>
            <a:off x="609600" y="2209800"/>
            <a:ext cx="3733800" cy="3505200"/>
          </a:xfrm>
        </p:spPr>
        <p:txBody>
          <a:bodyPr/>
          <a:lstStyle>
            <a:lvl1pPr>
              <a:defRPr sz="1800"/>
            </a:lvl1pPr>
            <a:lvl2pPr>
              <a:defRPr sz="1800"/>
            </a:lvl2pPr>
            <a:lvl3pPr>
              <a:defRPr sz="1800"/>
            </a:lvl3pPr>
            <a:lvl4pPr>
              <a:defRPr sz="1800"/>
            </a:lvl4pPr>
            <a:lvl5pP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2209800"/>
            <a:ext cx="3733800" cy="3505200"/>
          </a:xfrm>
        </p:spPr>
        <p:txBody>
          <a:bodyPr/>
          <a:lstStyle>
            <a:lvl1pPr>
              <a:defRPr sz="1800"/>
            </a:lvl1pPr>
            <a:lvl2pPr>
              <a:defRPr sz="1800"/>
            </a:lvl2pPr>
            <a:lvl3pPr>
              <a:defRPr sz="1800"/>
            </a:lvl3pPr>
            <a:lvl4pPr>
              <a:defRPr sz="1800"/>
            </a:lvl4pPr>
            <a:lvl5pP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800600" y="1600200"/>
            <a:ext cx="3733800" cy="574675"/>
          </a:xfrm>
        </p:spPr>
        <p:txBody>
          <a:bodyPr anchor="b">
            <a:noAutofit/>
          </a:bodyPr>
          <a:lstStyle>
            <a:lvl1pPr marL="0" indent="0">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 name="Text Placeholder 2"/>
          <p:cNvSpPr>
            <a:spLocks noGrp="1"/>
          </p:cNvSpPr>
          <p:nvPr>
            <p:ph type="body" idx="1"/>
          </p:nvPr>
        </p:nvSpPr>
        <p:spPr>
          <a:xfrm>
            <a:off x="609600" y="1600200"/>
            <a:ext cx="3733800" cy="574675"/>
          </a:xfrm>
        </p:spPr>
        <p:txBody>
          <a:bodyPr anchor="b">
            <a:noAutofit/>
          </a:bodyPr>
          <a:lstStyle>
            <a:lvl1pPr marL="0" indent="0">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C3105AF-90CA-4509-A852-0BAE918A28C0}" type="datetime1">
              <a:rPr lang="en-US" smtClean="0"/>
              <a:t>11/29/2014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E3FCD-E86B-47AE-817A-4894806549CD}" type="datetime1">
              <a:rPr lang="en-US" smtClean="0"/>
              <a:t>11/29/2014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D057D0C-1E6A-45B9-BF68-5FFFA446EB57}" type="datetime1">
              <a:rPr lang="en-US" smtClean="0"/>
              <a:t>11/29/2014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12648" y="2547893"/>
            <a:ext cx="2971800" cy="3167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612648" y="1447800"/>
            <a:ext cx="2971800" cy="1097280"/>
          </a:xfrm>
        </p:spPr>
        <p:txBody>
          <a:bodyPr anchor="b"/>
          <a:lstStyle>
            <a:lvl1pPr algn="l">
              <a:defRPr sz="2600" b="1" i="0" cap="none"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B2E8297-6837-4539-BE78-C255461E3518}" type="datetime1">
              <a:rPr lang="en-US" smtClean="0"/>
              <a:t>11/29/2014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10" name="Picture Placeholder 9"/>
          <p:cNvSpPr>
            <a:spLocks noGrp="1"/>
          </p:cNvSpPr>
          <p:nvPr>
            <p:ph type="pic" sz="quarter" idx="13"/>
          </p:nvPr>
        </p:nvSpPr>
        <p:spPr>
          <a:xfrm>
            <a:off x="4725924" y="1539240"/>
            <a:ext cx="3323654" cy="3272790"/>
          </a:xfrm>
        </p:spPr>
        <p:txBody>
          <a:bodyPr/>
          <a:lstStyle>
            <a:lvl1pPr marL="0" indent="0">
              <a:buNone/>
              <a:defRPr/>
            </a:lvl1pPr>
          </a:lstStyle>
          <a:p>
            <a:r>
              <a:rPr lang="en-US" dirty="0" smtClean="0"/>
              <a:t>Click icon to add picture</a:t>
            </a:r>
            <a:endParaRPr lang="en-US" dirty="0"/>
          </a:p>
        </p:txBody>
      </p:sp>
      <p:sp>
        <p:nvSpPr>
          <p:cNvPr id="4" name="Text Placeholder 3"/>
          <p:cNvSpPr>
            <a:spLocks noGrp="1"/>
          </p:cNvSpPr>
          <p:nvPr>
            <p:ph type="body" sz="half" idx="2"/>
          </p:nvPr>
        </p:nvSpPr>
        <p:spPr>
          <a:xfrm>
            <a:off x="609600" y="2547892"/>
            <a:ext cx="2971800" cy="2405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609600" y="1447800"/>
            <a:ext cx="2971800" cy="1097280"/>
          </a:xfrm>
        </p:spPr>
        <p:txBody>
          <a:bodyPr anchor="b"/>
          <a:lstStyle>
            <a:lvl1pPr algn="l">
              <a:defRPr sz="2600" b="1" i="0" cap="none"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noFill/>
          <a:ln>
            <a:noFill/>
          </a:ln>
        </p:spPr>
      </p:pic>
      <p:sp>
        <p:nvSpPr>
          <p:cNvPr id="4" name="Date Placeholder 3"/>
          <p:cNvSpPr>
            <a:spLocks noGrp="1"/>
          </p:cNvSpPr>
          <p:nvPr>
            <p:ph type="dt" sz="half" idx="2"/>
          </p:nvPr>
        </p:nvSpPr>
        <p:spPr>
          <a:xfrm>
            <a:off x="5715000" y="6356352"/>
            <a:ext cx="1524000" cy="365125"/>
          </a:xfrm>
          <a:prstGeom prst="rect">
            <a:avLst/>
          </a:prstGeom>
        </p:spPr>
        <p:txBody>
          <a:bodyPr vert="horz" lIns="91440" tIns="45720" rIns="91440" bIns="45720" rtlCol="0" anchor="ctr"/>
          <a:lstStyle>
            <a:lvl1pPr algn="r">
              <a:defRPr sz="1000" strike="noStrike" spc="60" baseline="0">
                <a:solidFill>
                  <a:schemeClr val="bg1"/>
                </a:solidFill>
              </a:defRPr>
            </a:lvl1pPr>
          </a:lstStyle>
          <a:p>
            <a:fld id="{18193A29-9700-485D-8CFB-D5ABAF026ECB}" type="datetime1">
              <a:rPr lang="en-US" smtClean="0"/>
              <a:t>11/29/2014</a:t>
            </a:fld>
            <a:endParaRPr lang="en-US" dirty="0"/>
          </a:p>
        </p:txBody>
      </p:sp>
      <p:sp>
        <p:nvSpPr>
          <p:cNvPr id="5" name="Footer Placeholder 4"/>
          <p:cNvSpPr>
            <a:spLocks noGrp="1"/>
          </p:cNvSpPr>
          <p:nvPr>
            <p:ph type="ftr" sz="quarter" idx="3"/>
          </p:nvPr>
        </p:nvSpPr>
        <p:spPr>
          <a:xfrm>
            <a:off x="609600" y="6356352"/>
            <a:ext cx="2895600" cy="365125"/>
          </a:xfrm>
          <a:prstGeom prst="rect">
            <a:avLst/>
          </a:prstGeom>
        </p:spPr>
        <p:txBody>
          <a:bodyPr vert="horz" lIns="91440" tIns="45720" rIns="91440" bIns="45720" rtlCol="0" anchor="ctr"/>
          <a:lstStyle>
            <a:lvl1pPr algn="l">
              <a:defRPr sz="1000" cap="all" spc="60" baseline="0">
                <a:solidFill>
                  <a:schemeClr val="bg1"/>
                </a:solidFill>
              </a:defRPr>
            </a:lvl1pPr>
          </a:lstStyle>
          <a:p>
            <a:endParaRPr lang="en-US" dirty="0"/>
          </a:p>
        </p:txBody>
      </p:sp>
      <p:sp>
        <p:nvSpPr>
          <p:cNvPr id="6" name="Slide Number Placeholder 5"/>
          <p:cNvSpPr>
            <a:spLocks noGrp="1"/>
          </p:cNvSpPr>
          <p:nvPr>
            <p:ph type="sldNum" sz="quarter" idx="4"/>
          </p:nvPr>
        </p:nvSpPr>
        <p:spPr>
          <a:xfrm>
            <a:off x="7543800" y="6356352"/>
            <a:ext cx="990600" cy="365125"/>
          </a:xfrm>
          <a:prstGeom prst="rect">
            <a:avLst/>
          </a:prstGeom>
        </p:spPr>
        <p:txBody>
          <a:bodyPr vert="horz" lIns="91440" tIns="45720" rIns="91440" bIns="45720" rtlCol="0" anchor="ctr"/>
          <a:lstStyle>
            <a:lvl1pPr algn="r">
              <a:defRPr sz="1100" baseline="0">
                <a:solidFill>
                  <a:schemeClr val="bg1"/>
                </a:solidFill>
              </a:defRPr>
            </a:lvl1pPr>
          </a:lstStyle>
          <a:p>
            <a:fld id="{401CF334-2D5C-4859-84A6-CA7E6E43FAEB}" type="slidenum">
              <a:rPr lang="en-US" smtClean="0"/>
              <a:pPr/>
              <a:t>‹#›</a:t>
            </a:fld>
            <a:endParaRPr lang="en-US" dirty="0"/>
          </a:p>
        </p:txBody>
      </p:sp>
      <p:sp>
        <p:nvSpPr>
          <p:cNvPr id="3" name="Text Placeholder 2"/>
          <p:cNvSpPr>
            <a:spLocks noGrp="1"/>
          </p:cNvSpPr>
          <p:nvPr>
            <p:ph type="body" idx="1"/>
          </p:nvPr>
        </p:nvSpPr>
        <p:spPr>
          <a:xfrm>
            <a:off x="609600" y="1600202"/>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3600" b="1" kern="1200" cap="all" spc="50" baseline="0">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4675030"/>
            <a:ext cx="6400800" cy="963769"/>
          </a:xfrm>
        </p:spPr>
        <p:txBody>
          <a:bodyPr>
            <a:normAutofit/>
          </a:bodyPr>
          <a:lstStyle/>
          <a:p>
            <a:r>
              <a:rPr lang="en-US" sz="4800" dirty="0" smtClean="0"/>
              <a:t>Hebrews 2:1</a:t>
            </a:r>
            <a:endParaRPr lang="en-US" sz="4800" dirty="0"/>
          </a:p>
        </p:txBody>
      </p:sp>
      <p:sp>
        <p:nvSpPr>
          <p:cNvPr id="2" name="Title 1"/>
          <p:cNvSpPr>
            <a:spLocks noGrp="1"/>
          </p:cNvSpPr>
          <p:nvPr>
            <p:ph type="ctrTitle"/>
          </p:nvPr>
        </p:nvSpPr>
        <p:spPr/>
        <p:txBody>
          <a:bodyPr/>
          <a:lstStyle/>
          <a:p>
            <a:r>
              <a:rPr lang="en-US" sz="6000" dirty="0" smtClean="0"/>
              <a:t>How are you captaining your ship</a:t>
            </a:r>
            <a:endParaRPr lang="en-US" sz="6000" dirty="0"/>
          </a:p>
        </p:txBody>
      </p:sp>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7924800" cy="6293587"/>
          </a:xfrm>
        </p:spPr>
        <p:txBody>
          <a:bodyPr/>
          <a:lstStyle/>
          <a:p>
            <a:r>
              <a:rPr lang="en-US" sz="4000" b="0" cap="none" dirty="0" smtClean="0">
                <a:solidFill>
                  <a:schemeClr val="tx1"/>
                </a:solidFill>
              </a:rPr>
              <a:t>Ephesians 4:11-16 “And He personally gave some to be apostles, some prophets, some evangelists, some pastors and teachers, for the training of the saints in the work of the ministry, to build up the body of Christ, until we all reach unity in the faith and in the knowledge of God’s Son, growing into a mature man</a:t>
            </a:r>
            <a:endParaRPr lang="en-US" sz="4000" b="0" cap="none" dirty="0">
              <a:solidFill>
                <a:schemeClr val="tx1"/>
              </a:solidFill>
            </a:endParaRPr>
          </a:p>
        </p:txBody>
      </p:sp>
    </p:spTree>
    <p:extLst>
      <p:ext uri="{BB962C8B-B14F-4D97-AF65-F5344CB8AC3E}">
        <p14:creationId xmlns:p14="http://schemas.microsoft.com/office/powerpoint/2010/main" val="37140583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32224"/>
          </a:xfrm>
        </p:spPr>
        <p:txBody>
          <a:bodyPr/>
          <a:lstStyle/>
          <a:p>
            <a:r>
              <a:rPr lang="en-US" sz="4000" b="0" cap="none" dirty="0" smtClean="0">
                <a:solidFill>
                  <a:schemeClr val="tx1"/>
                </a:solidFill>
              </a:rPr>
              <a:t>with a stature measured by Christ’s fullness.  Then we will no longer be little children, tossed by the waves and blown around by every wind of teaching, by human cunning with cleverness in the techniques of deceit.  But speaking the truth in love, let us grow in every way into Him who is the head—Christ.  From Him </a:t>
            </a:r>
            <a:endParaRPr lang="en-US" sz="4000" b="0" cap="none" dirty="0">
              <a:solidFill>
                <a:schemeClr val="tx1"/>
              </a:solidFill>
            </a:endParaRPr>
          </a:p>
        </p:txBody>
      </p:sp>
    </p:spTree>
    <p:extLst>
      <p:ext uri="{BB962C8B-B14F-4D97-AF65-F5344CB8AC3E}">
        <p14:creationId xmlns:p14="http://schemas.microsoft.com/office/powerpoint/2010/main" val="1208288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280708"/>
          </a:xfrm>
        </p:spPr>
        <p:txBody>
          <a:bodyPr/>
          <a:lstStyle/>
          <a:p>
            <a:r>
              <a:rPr lang="en-US" sz="4000" b="0" cap="none" dirty="0" smtClean="0">
                <a:solidFill>
                  <a:schemeClr val="tx1"/>
                </a:solidFill>
              </a:rPr>
              <a:t>the whole body, fitted and knit together by every supporting ligament, promotes the growth of the body for building up itself in love by the proper working of each individual part.”</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endParaRPr lang="en-US" sz="4000" b="0" cap="none" dirty="0">
              <a:solidFill>
                <a:schemeClr val="tx1"/>
              </a:solidFill>
            </a:endParaRPr>
          </a:p>
        </p:txBody>
      </p:sp>
    </p:spTree>
    <p:extLst>
      <p:ext uri="{BB962C8B-B14F-4D97-AF65-F5344CB8AC3E}">
        <p14:creationId xmlns:p14="http://schemas.microsoft.com/office/powerpoint/2010/main" val="1227232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7924800" cy="6319345"/>
          </a:xfrm>
        </p:spPr>
        <p:txBody>
          <a:bodyPr/>
          <a:lstStyle/>
          <a:p>
            <a:r>
              <a:rPr lang="en-US" sz="4000" b="0" cap="none" dirty="0" smtClean="0">
                <a:solidFill>
                  <a:schemeClr val="tx1"/>
                </a:solidFill>
              </a:rPr>
              <a:t>5. A drifting life will end in shipwreck</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smtClean="0">
                <a:solidFill>
                  <a:schemeClr val="tx1"/>
                </a:solidFill>
              </a:rPr>
              <a:t>*You will end up crashing on the rocks or go over the falls</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*For those who drift spiritually, there is no escaping the punishment- Hebrew 2:1-3</a:t>
            </a:r>
            <a:endParaRPr lang="en-US" sz="4000" b="0" cap="none" dirty="0">
              <a:solidFill>
                <a:schemeClr val="tx1"/>
              </a:solidFill>
            </a:endParaRPr>
          </a:p>
        </p:txBody>
      </p:sp>
    </p:spTree>
    <p:extLst>
      <p:ext uri="{BB962C8B-B14F-4D97-AF65-F5344CB8AC3E}">
        <p14:creationId xmlns:p14="http://schemas.microsoft.com/office/powerpoint/2010/main" val="497256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32224"/>
          </a:xfrm>
        </p:spPr>
        <p:txBody>
          <a:bodyPr/>
          <a:lstStyle/>
          <a:p>
            <a:r>
              <a:rPr lang="en-US" sz="4000" b="0" cap="none" dirty="0" smtClean="0">
                <a:solidFill>
                  <a:schemeClr val="tx1"/>
                </a:solidFill>
              </a:rPr>
              <a:t>II.  COMMON SIGNS YOU ARE</a:t>
            </a:r>
            <a:br>
              <a:rPr lang="en-US" sz="4000" b="0" cap="none" dirty="0" smtClean="0">
                <a:solidFill>
                  <a:schemeClr val="tx1"/>
                </a:solidFill>
              </a:rPr>
            </a:br>
            <a:r>
              <a:rPr lang="en-US" sz="4000" b="0" cap="none" dirty="0">
                <a:solidFill>
                  <a:schemeClr val="tx1"/>
                </a:solidFill>
              </a:rPr>
              <a:t> </a:t>
            </a:r>
            <a:r>
              <a:rPr lang="en-US" sz="4000" b="0" cap="none" dirty="0" smtClean="0">
                <a:solidFill>
                  <a:schemeClr val="tx1"/>
                </a:solidFill>
              </a:rPr>
              <a:t>    DRIFTING</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endParaRPr lang="en-US" sz="4000" b="0" cap="none" dirty="0">
              <a:solidFill>
                <a:schemeClr val="tx1"/>
              </a:solidFill>
            </a:endParaRPr>
          </a:p>
        </p:txBody>
      </p:sp>
    </p:spTree>
    <p:extLst>
      <p:ext uri="{BB962C8B-B14F-4D97-AF65-F5344CB8AC3E}">
        <p14:creationId xmlns:p14="http://schemas.microsoft.com/office/powerpoint/2010/main" val="35926014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7924800" cy="6293587"/>
          </a:xfrm>
        </p:spPr>
        <p:txBody>
          <a:bodyPr/>
          <a:lstStyle/>
          <a:p>
            <a:r>
              <a:rPr lang="en-US" sz="4000" b="0" cap="none" dirty="0" smtClean="0">
                <a:solidFill>
                  <a:schemeClr val="tx1"/>
                </a:solidFill>
              </a:rPr>
              <a:t>1. A lack of desire to study God’s word and pray</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smtClean="0">
                <a:solidFill>
                  <a:schemeClr val="tx1"/>
                </a:solidFill>
              </a:rPr>
              <a:t>*The Bible provides instruction for daily life</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endParaRPr lang="en-US" sz="4000" b="0" cap="none" dirty="0">
              <a:solidFill>
                <a:schemeClr val="tx1"/>
              </a:solidFill>
            </a:endParaRPr>
          </a:p>
        </p:txBody>
      </p:sp>
    </p:spTree>
    <p:extLst>
      <p:ext uri="{BB962C8B-B14F-4D97-AF65-F5344CB8AC3E}">
        <p14:creationId xmlns:p14="http://schemas.microsoft.com/office/powerpoint/2010/main" val="2253869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448134"/>
          </a:xfrm>
        </p:spPr>
        <p:txBody>
          <a:bodyPr/>
          <a:lstStyle/>
          <a:p>
            <a:r>
              <a:rPr lang="en-US" sz="4000" b="0" cap="none" dirty="0" smtClean="0">
                <a:solidFill>
                  <a:schemeClr val="tx1"/>
                </a:solidFill>
              </a:rPr>
              <a:t>Psalm 1:1-3 “How happy is the man who does not follow the advice of the wicked or take the path of sinners or join a group of mockers!  Instead, his delight is in the Lord’s instruction, and he meditates on it day and night.  He is like a tree planted beside streams of water that bears its fruit in season and who’s leaf does not wither.” </a:t>
            </a:r>
            <a:endParaRPr lang="en-US" sz="4000" b="0" cap="none" dirty="0">
              <a:solidFill>
                <a:schemeClr val="tx1"/>
              </a:solidFill>
            </a:endParaRPr>
          </a:p>
        </p:txBody>
      </p:sp>
    </p:spTree>
    <p:extLst>
      <p:ext uri="{BB962C8B-B14F-4D97-AF65-F5344CB8AC3E}">
        <p14:creationId xmlns:p14="http://schemas.microsoft.com/office/powerpoint/2010/main" val="4292681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7924800" cy="6293587"/>
          </a:xfrm>
        </p:spPr>
        <p:txBody>
          <a:bodyPr/>
          <a:lstStyle/>
          <a:p>
            <a:r>
              <a:rPr lang="en-US" sz="4000" b="0" cap="none" dirty="0" smtClean="0">
                <a:solidFill>
                  <a:schemeClr val="tx1"/>
                </a:solidFill>
              </a:rPr>
              <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*Jesus loved communicating with His Father</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Mark 1:35 “Very early in the morning, while it was still dark, He got up, went out, and made His way to a deserted place.  And He was praying there.”</a:t>
            </a:r>
            <a:br>
              <a:rPr lang="en-US" sz="4000" b="0" cap="none" dirty="0" smtClean="0">
                <a:solidFill>
                  <a:schemeClr val="tx1"/>
                </a:solidFill>
              </a:rPr>
            </a:br>
            <a:endParaRPr lang="en-US" sz="4000" b="0" cap="none" dirty="0">
              <a:solidFill>
                <a:schemeClr val="tx1"/>
              </a:solidFill>
            </a:endParaRPr>
          </a:p>
        </p:txBody>
      </p:sp>
    </p:spTree>
    <p:extLst>
      <p:ext uri="{BB962C8B-B14F-4D97-AF65-F5344CB8AC3E}">
        <p14:creationId xmlns:p14="http://schemas.microsoft.com/office/powerpoint/2010/main" val="2985571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280708"/>
          </a:xfrm>
        </p:spPr>
        <p:txBody>
          <a:bodyPr/>
          <a:lstStyle/>
          <a:p>
            <a:r>
              <a:rPr lang="en-US" sz="4000" b="0" cap="none" dirty="0" smtClean="0">
                <a:solidFill>
                  <a:schemeClr val="tx1"/>
                </a:solidFill>
              </a:rPr>
              <a:t>Mark 6:46 “And after He said good-bye to them, He went away to the mountain to pray.”</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Luke 18:1 “He then told them a parable on the need for them to pray always and not become discouraged.”</a:t>
            </a:r>
            <a:br>
              <a:rPr lang="en-US" sz="4000" b="0" cap="none" dirty="0" smtClean="0">
                <a:solidFill>
                  <a:schemeClr val="tx1"/>
                </a:solidFill>
              </a:rPr>
            </a:br>
            <a:endParaRPr lang="en-US" sz="4000" b="0" cap="none" dirty="0">
              <a:solidFill>
                <a:schemeClr val="tx1"/>
              </a:solidFill>
            </a:endParaRPr>
          </a:p>
        </p:txBody>
      </p:sp>
    </p:spTree>
    <p:extLst>
      <p:ext uri="{BB962C8B-B14F-4D97-AF65-F5344CB8AC3E}">
        <p14:creationId xmlns:p14="http://schemas.microsoft.com/office/powerpoint/2010/main" val="3427760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242072"/>
          </a:xfrm>
        </p:spPr>
        <p:txBody>
          <a:bodyPr/>
          <a:lstStyle/>
          <a:p>
            <a:r>
              <a:rPr lang="en-US" sz="4000" b="0" cap="none" dirty="0" smtClean="0">
                <a:solidFill>
                  <a:schemeClr val="tx1"/>
                </a:solidFill>
              </a:rPr>
              <a:t>2. A lack of desire to be with God’s people  </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smtClean="0">
                <a:solidFill>
                  <a:schemeClr val="tx1"/>
                </a:solidFill>
              </a:rPr>
              <a:t>*We should be excited about our corporate worship time</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Psalm 122:1 “I rejoiced with those who said to me, let us go to the house of the Lord.”</a:t>
            </a:r>
            <a:endParaRPr lang="en-US" sz="4000" b="0" cap="none" dirty="0">
              <a:solidFill>
                <a:schemeClr val="tx1"/>
              </a:solidFill>
            </a:endParaRPr>
          </a:p>
        </p:txBody>
      </p:sp>
    </p:spTree>
    <p:extLst>
      <p:ext uri="{BB962C8B-B14F-4D97-AF65-F5344CB8AC3E}">
        <p14:creationId xmlns:p14="http://schemas.microsoft.com/office/powerpoint/2010/main" val="1661115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6280708"/>
          </a:xfrm>
        </p:spPr>
        <p:txBody>
          <a:bodyPr/>
          <a:lstStyle/>
          <a:p>
            <a:r>
              <a:rPr lang="en-US" sz="4000" b="0" cap="none" dirty="0" smtClean="0">
                <a:solidFill>
                  <a:schemeClr val="tx1"/>
                </a:solidFill>
              </a:rPr>
              <a:t>Hebrews 2:1 “We must, therefore, pay even more attention to what we have heard, so that we will not drift away.”</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
            </a:r>
            <a:br>
              <a:rPr lang="en-US" sz="4000" b="0" cap="none" dirty="0" smtClean="0">
                <a:solidFill>
                  <a:schemeClr val="tx1"/>
                </a:solidFill>
              </a:rPr>
            </a:br>
            <a:endParaRPr lang="en-US" sz="4000" b="0" cap="none" dirty="0">
              <a:solidFill>
                <a:schemeClr val="tx1"/>
              </a:solidFill>
            </a:endParaRPr>
          </a:p>
        </p:txBody>
      </p:sp>
    </p:spTree>
    <p:extLst>
      <p:ext uri="{BB962C8B-B14F-4D97-AF65-F5344CB8AC3E}">
        <p14:creationId xmlns:p14="http://schemas.microsoft.com/office/powerpoint/2010/main" val="4165128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425"/>
            <a:ext cx="7924800" cy="6593983"/>
          </a:xfrm>
        </p:spPr>
        <p:txBody>
          <a:bodyPr/>
          <a:lstStyle/>
          <a:p>
            <a:r>
              <a:rPr lang="en-US" sz="4000" b="0" cap="none" dirty="0" smtClean="0">
                <a:solidFill>
                  <a:schemeClr val="tx1"/>
                </a:solidFill>
              </a:rPr>
              <a:t>*It should extend beyond that into everyday life</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Romans 14:19 “So then, we must pursue what promotes peace and what builds up one another.”</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Hebrews 3:13 “But encourage each other daily, while it is still called today, so that none of you is hardened by sin’s deception.”</a:t>
            </a:r>
            <a:endParaRPr lang="en-US" sz="4000" b="0" cap="none" dirty="0">
              <a:solidFill>
                <a:schemeClr val="tx1"/>
              </a:solidFill>
            </a:endParaRPr>
          </a:p>
        </p:txBody>
      </p:sp>
    </p:spTree>
    <p:extLst>
      <p:ext uri="{BB962C8B-B14F-4D97-AF65-F5344CB8AC3E}">
        <p14:creationId xmlns:p14="http://schemas.microsoft.com/office/powerpoint/2010/main" val="1503083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280708"/>
          </a:xfrm>
        </p:spPr>
        <p:txBody>
          <a:bodyPr/>
          <a:lstStyle/>
          <a:p>
            <a:r>
              <a:rPr lang="en-US" sz="4000" b="0" cap="none" dirty="0" smtClean="0">
                <a:solidFill>
                  <a:schemeClr val="tx1"/>
                </a:solidFill>
              </a:rPr>
              <a:t>*The right friends will strengthen you and the wrong ones will lead you to sin</a:t>
            </a:r>
            <a:br>
              <a:rPr lang="en-US" sz="4000" b="0" cap="none" dirty="0" smtClean="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I Corinthians 15:33 “Do not be deceived: Bad company corrupts good morals.”</a:t>
            </a:r>
            <a:br>
              <a:rPr lang="en-US" sz="4000" b="0" cap="none" dirty="0" smtClean="0">
                <a:solidFill>
                  <a:schemeClr val="tx1"/>
                </a:solidFill>
              </a:rPr>
            </a:br>
            <a:endParaRPr lang="en-US" sz="4000" b="0" cap="none" dirty="0">
              <a:solidFill>
                <a:schemeClr val="tx1"/>
              </a:solidFill>
            </a:endParaRPr>
          </a:p>
        </p:txBody>
      </p:sp>
    </p:spTree>
    <p:extLst>
      <p:ext uri="{BB962C8B-B14F-4D97-AF65-F5344CB8AC3E}">
        <p14:creationId xmlns:p14="http://schemas.microsoft.com/office/powerpoint/2010/main" val="828589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583362"/>
          </a:xfrm>
        </p:spPr>
        <p:txBody>
          <a:bodyPr/>
          <a:lstStyle/>
          <a:p>
            <a:r>
              <a:rPr lang="en-US" sz="4000" b="0" cap="none" dirty="0" smtClean="0">
                <a:solidFill>
                  <a:schemeClr val="tx1"/>
                </a:solidFill>
              </a:rPr>
              <a:t>3. A lack of desire to share the Gospel</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smtClean="0">
                <a:solidFill>
                  <a:schemeClr val="tx1"/>
                </a:solidFill>
              </a:rPr>
              <a:t>*There is a desire to say it and show it</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Acts 8:4 “So those who were scattered went on their way preaching the message of good news.”</a:t>
            </a:r>
            <a:endParaRPr lang="en-US" sz="4000" b="0" cap="none" dirty="0">
              <a:solidFill>
                <a:schemeClr val="tx1"/>
              </a:solidFill>
            </a:endParaRPr>
          </a:p>
        </p:txBody>
      </p:sp>
    </p:spTree>
    <p:extLst>
      <p:ext uri="{BB962C8B-B14F-4D97-AF65-F5344CB8AC3E}">
        <p14:creationId xmlns:p14="http://schemas.microsoft.com/office/powerpoint/2010/main" val="643699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280708"/>
          </a:xfrm>
        </p:spPr>
        <p:txBody>
          <a:bodyPr/>
          <a:lstStyle/>
          <a:p>
            <a:r>
              <a:rPr lang="en-US" sz="4000" b="0" cap="none" dirty="0" smtClean="0">
                <a:solidFill>
                  <a:schemeClr val="tx1"/>
                </a:solidFill>
              </a:rPr>
              <a:t>4. An increasing desire for the things of the world</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smtClean="0">
                <a:solidFill>
                  <a:schemeClr val="tx1"/>
                </a:solidFill>
              </a:rPr>
              <a:t>*Do we treasure God or this world more</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endParaRPr lang="en-US" sz="4000" b="0" cap="none" dirty="0">
              <a:solidFill>
                <a:schemeClr val="tx1"/>
              </a:solidFill>
            </a:endParaRPr>
          </a:p>
        </p:txBody>
      </p:sp>
    </p:spTree>
    <p:extLst>
      <p:ext uri="{BB962C8B-B14F-4D97-AF65-F5344CB8AC3E}">
        <p14:creationId xmlns:p14="http://schemas.microsoft.com/office/powerpoint/2010/main" val="20984930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7924800" cy="6293587"/>
          </a:xfrm>
        </p:spPr>
        <p:txBody>
          <a:bodyPr/>
          <a:lstStyle/>
          <a:p>
            <a:r>
              <a:rPr lang="en-US" sz="4000" b="0" cap="none" dirty="0" smtClean="0">
                <a:solidFill>
                  <a:schemeClr val="tx1"/>
                </a:solidFill>
              </a:rPr>
              <a:t>I John 2:15-17 “Do not love the world or the things that belong to the world.  If anyone loves the world, love for the Father is not in him.  For everything that belongs to the world—the lust of the flesh, the lust of the eyes, and the pride in one’s lifestyle—is not from the Father, but is from the world.  And the world with its</a:t>
            </a:r>
            <a:endParaRPr lang="en-US" sz="4000" b="0" cap="none" dirty="0">
              <a:solidFill>
                <a:schemeClr val="tx1"/>
              </a:solidFill>
            </a:endParaRPr>
          </a:p>
        </p:txBody>
      </p:sp>
    </p:spTree>
    <p:extLst>
      <p:ext uri="{BB962C8B-B14F-4D97-AF65-F5344CB8AC3E}">
        <p14:creationId xmlns:p14="http://schemas.microsoft.com/office/powerpoint/2010/main" val="335959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06466"/>
          </a:xfrm>
        </p:spPr>
        <p:txBody>
          <a:bodyPr/>
          <a:lstStyle/>
          <a:p>
            <a:r>
              <a:rPr lang="en-US" sz="4000" b="0" cap="none" dirty="0" smtClean="0">
                <a:solidFill>
                  <a:schemeClr val="tx1"/>
                </a:solidFill>
              </a:rPr>
              <a:t>lust is passing away, but the one who does God’s will remains forever.”</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endParaRPr lang="en-US" sz="4000" b="0" cap="none" dirty="0">
              <a:solidFill>
                <a:schemeClr val="tx1"/>
              </a:solidFill>
            </a:endParaRPr>
          </a:p>
        </p:txBody>
      </p:sp>
    </p:spTree>
    <p:extLst>
      <p:ext uri="{BB962C8B-B14F-4D97-AF65-F5344CB8AC3E}">
        <p14:creationId xmlns:p14="http://schemas.microsoft.com/office/powerpoint/2010/main" val="3674971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473892"/>
          </a:xfrm>
        </p:spPr>
        <p:txBody>
          <a:bodyPr/>
          <a:lstStyle/>
          <a:p>
            <a:r>
              <a:rPr lang="en-US" sz="4000" b="0" cap="none" dirty="0" smtClean="0">
                <a:solidFill>
                  <a:schemeClr val="tx1"/>
                </a:solidFill>
              </a:rPr>
              <a:t>*Do we have an increasing enjoyment for things of this world</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II Timothy 3:1-5 “But now this: Difficult times will come in the last days.  For people will be lovers of self, lovers of money, boastful, proud, blasphemers, disobedient to parents, ungrateful, unholy, unloving, irreconcilable, slanderers,</a:t>
            </a:r>
            <a:endParaRPr lang="en-US" sz="4000" b="0" cap="none" dirty="0">
              <a:solidFill>
                <a:schemeClr val="tx1"/>
              </a:solidFill>
            </a:endParaRPr>
          </a:p>
        </p:txBody>
      </p:sp>
    </p:spTree>
    <p:extLst>
      <p:ext uri="{BB962C8B-B14F-4D97-AF65-F5344CB8AC3E}">
        <p14:creationId xmlns:p14="http://schemas.microsoft.com/office/powerpoint/2010/main" val="9116147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7924800" cy="6319345"/>
          </a:xfrm>
        </p:spPr>
        <p:txBody>
          <a:bodyPr/>
          <a:lstStyle/>
          <a:p>
            <a:r>
              <a:rPr lang="en-US" sz="4000" b="0" cap="none" dirty="0" smtClean="0">
                <a:solidFill>
                  <a:schemeClr val="tx1"/>
                </a:solidFill>
              </a:rPr>
              <a:t>without self-control, brutal, without love for what is good, traitors, reckless, conceited, lovers of pleasure rather than lovers of God, holding to the form of godliness, but denying its power.  Avoid these people!”</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endParaRPr lang="en-US" sz="4000" b="0" cap="none" dirty="0">
              <a:solidFill>
                <a:schemeClr val="tx1"/>
              </a:solidFill>
            </a:endParaRPr>
          </a:p>
        </p:txBody>
      </p:sp>
    </p:spTree>
    <p:extLst>
      <p:ext uri="{BB962C8B-B14F-4D97-AF65-F5344CB8AC3E}">
        <p14:creationId xmlns:p14="http://schemas.microsoft.com/office/powerpoint/2010/main" val="2812596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7924800" cy="6345103"/>
          </a:xfrm>
        </p:spPr>
        <p:txBody>
          <a:bodyPr/>
          <a:lstStyle/>
          <a:p>
            <a:r>
              <a:rPr lang="en-US" sz="4000" b="0" cap="none" dirty="0" smtClean="0">
                <a:solidFill>
                  <a:schemeClr val="tx1"/>
                </a:solidFill>
              </a:rPr>
              <a:t>III.  HOW DO WE STOP </a:t>
            </a:r>
            <a:br>
              <a:rPr lang="en-US" sz="4000" b="0" cap="none" dirty="0" smtClean="0">
                <a:solidFill>
                  <a:schemeClr val="tx1"/>
                </a:solidFill>
              </a:rPr>
            </a:br>
            <a:r>
              <a:rPr lang="en-US" sz="4000" b="0" cap="none" dirty="0">
                <a:solidFill>
                  <a:schemeClr val="tx1"/>
                </a:solidFill>
              </a:rPr>
              <a:t> </a:t>
            </a:r>
            <a:r>
              <a:rPr lang="en-US" sz="4000" b="0" cap="none" dirty="0" smtClean="0">
                <a:solidFill>
                  <a:schemeClr val="tx1"/>
                </a:solidFill>
              </a:rPr>
              <a:t>     DRIFTING</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endParaRPr lang="en-US" sz="4000" b="0" cap="none" dirty="0">
              <a:solidFill>
                <a:schemeClr val="tx1"/>
              </a:solidFill>
            </a:endParaRPr>
          </a:p>
        </p:txBody>
      </p:sp>
    </p:spTree>
    <p:extLst>
      <p:ext uri="{BB962C8B-B14F-4D97-AF65-F5344CB8AC3E}">
        <p14:creationId xmlns:p14="http://schemas.microsoft.com/office/powerpoint/2010/main" val="28171794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267830"/>
          </a:xfrm>
        </p:spPr>
        <p:txBody>
          <a:bodyPr/>
          <a:lstStyle/>
          <a:p>
            <a:r>
              <a:rPr lang="en-US" sz="4000" b="0" cap="none" dirty="0" smtClean="0">
                <a:solidFill>
                  <a:schemeClr val="tx1"/>
                </a:solidFill>
              </a:rPr>
              <a:t>1. Keep rowing</a:t>
            </a:r>
            <a:br>
              <a:rPr lang="en-US" sz="4000" b="0" cap="none" dirty="0" smtClean="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endParaRPr lang="en-US" sz="4000" b="0" cap="none" dirty="0">
              <a:solidFill>
                <a:schemeClr val="tx1"/>
              </a:solidFill>
            </a:endParaRPr>
          </a:p>
        </p:txBody>
      </p:sp>
    </p:spTree>
    <p:extLst>
      <p:ext uri="{BB962C8B-B14F-4D97-AF65-F5344CB8AC3E}">
        <p14:creationId xmlns:p14="http://schemas.microsoft.com/office/powerpoint/2010/main" val="1464993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06466"/>
          </a:xfrm>
        </p:spPr>
        <p:txBody>
          <a:bodyPr/>
          <a:lstStyle/>
          <a:p>
            <a:r>
              <a:rPr lang="en-US" sz="4000" b="0" cap="none" dirty="0" smtClean="0">
                <a:solidFill>
                  <a:schemeClr val="tx1"/>
                </a:solidFill>
              </a:rPr>
              <a:t>1. COMMON THOUGHTS </a:t>
            </a:r>
            <a:br>
              <a:rPr lang="en-US" sz="4000" b="0" cap="none" dirty="0" smtClean="0">
                <a:solidFill>
                  <a:schemeClr val="tx1"/>
                </a:solidFill>
              </a:rPr>
            </a:br>
            <a:r>
              <a:rPr lang="en-US" sz="4000" b="0" cap="none" dirty="0">
                <a:solidFill>
                  <a:schemeClr val="tx1"/>
                </a:solidFill>
              </a:rPr>
              <a:t> </a:t>
            </a:r>
            <a:r>
              <a:rPr lang="en-US" sz="4000" b="0" cap="none" dirty="0" smtClean="0">
                <a:solidFill>
                  <a:schemeClr val="tx1"/>
                </a:solidFill>
              </a:rPr>
              <a:t>   ABOUT DRIFTING</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endParaRPr lang="en-US" sz="4000" b="0" cap="none" dirty="0">
              <a:solidFill>
                <a:schemeClr val="tx1"/>
              </a:solidFill>
            </a:endParaRPr>
          </a:p>
        </p:txBody>
      </p:sp>
    </p:spTree>
    <p:extLst>
      <p:ext uri="{BB962C8B-B14F-4D97-AF65-F5344CB8AC3E}">
        <p14:creationId xmlns:p14="http://schemas.microsoft.com/office/powerpoint/2010/main" val="4173179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280708"/>
          </a:xfrm>
        </p:spPr>
        <p:txBody>
          <a:bodyPr/>
          <a:lstStyle/>
          <a:p>
            <a:r>
              <a:rPr lang="en-US" sz="4000" b="0" cap="none" dirty="0" smtClean="0">
                <a:solidFill>
                  <a:schemeClr val="tx1"/>
                </a:solidFill>
              </a:rPr>
              <a:t>1. Keep rowing</a:t>
            </a:r>
            <a:br>
              <a:rPr lang="en-US" sz="4000" b="0" cap="none" dirty="0" smtClean="0">
                <a:solidFill>
                  <a:schemeClr val="tx1"/>
                </a:solidFill>
              </a:rPr>
            </a:br>
            <a:r>
              <a:rPr lang="en-US" sz="4000" b="0" cap="none" dirty="0" smtClean="0">
                <a:solidFill>
                  <a:schemeClr val="tx1"/>
                </a:solidFill>
              </a:rPr>
              <a:t>2. Watch out for the </a:t>
            </a:r>
            <a:br>
              <a:rPr lang="en-US" sz="4000" b="0" cap="none" dirty="0" smtClean="0">
                <a:solidFill>
                  <a:schemeClr val="tx1"/>
                </a:solidFill>
              </a:rPr>
            </a:br>
            <a:r>
              <a:rPr lang="en-US" sz="4000" b="0" cap="none" dirty="0">
                <a:solidFill>
                  <a:schemeClr val="tx1"/>
                </a:solidFill>
              </a:rPr>
              <a:t> </a:t>
            </a:r>
            <a:r>
              <a:rPr lang="en-US" sz="4000" b="0" cap="none" dirty="0" smtClean="0">
                <a:solidFill>
                  <a:schemeClr val="tx1"/>
                </a:solidFill>
              </a:rPr>
              <a:t>   undercurrents</a:t>
            </a:r>
            <a:br>
              <a:rPr lang="en-US" sz="4000" b="0" cap="none" dirty="0" smtClean="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endParaRPr lang="en-US" sz="4000" b="0" cap="none" dirty="0">
              <a:solidFill>
                <a:schemeClr val="tx1"/>
              </a:solidFill>
            </a:endParaRPr>
          </a:p>
        </p:txBody>
      </p:sp>
    </p:spTree>
    <p:extLst>
      <p:ext uri="{BB962C8B-B14F-4D97-AF65-F5344CB8AC3E}">
        <p14:creationId xmlns:p14="http://schemas.microsoft.com/office/powerpoint/2010/main" val="3786862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280708"/>
          </a:xfrm>
        </p:spPr>
        <p:txBody>
          <a:bodyPr/>
          <a:lstStyle/>
          <a:p>
            <a:r>
              <a:rPr lang="en-US" sz="4000" b="0" cap="none" dirty="0" smtClean="0">
                <a:solidFill>
                  <a:schemeClr val="tx1"/>
                </a:solidFill>
              </a:rPr>
              <a:t>1. Keep rowing</a:t>
            </a:r>
            <a:br>
              <a:rPr lang="en-US" sz="4000" b="0" cap="none" dirty="0" smtClean="0">
                <a:solidFill>
                  <a:schemeClr val="tx1"/>
                </a:solidFill>
              </a:rPr>
            </a:br>
            <a:r>
              <a:rPr lang="en-US" sz="4000" b="0" cap="none" dirty="0" smtClean="0">
                <a:solidFill>
                  <a:schemeClr val="tx1"/>
                </a:solidFill>
              </a:rPr>
              <a:t>2. Watch out for the</a:t>
            </a:r>
            <a:br>
              <a:rPr lang="en-US" sz="4000" b="0" cap="none" dirty="0" smtClean="0">
                <a:solidFill>
                  <a:schemeClr val="tx1"/>
                </a:solidFill>
              </a:rPr>
            </a:br>
            <a:r>
              <a:rPr lang="en-US" sz="4000" b="0" cap="none" dirty="0">
                <a:solidFill>
                  <a:schemeClr val="tx1"/>
                </a:solidFill>
              </a:rPr>
              <a:t> </a:t>
            </a:r>
            <a:r>
              <a:rPr lang="en-US" sz="4000" b="0" cap="none" dirty="0" smtClean="0">
                <a:solidFill>
                  <a:schemeClr val="tx1"/>
                </a:solidFill>
              </a:rPr>
              <a:t>   undercurrents</a:t>
            </a:r>
            <a:br>
              <a:rPr lang="en-US" sz="4000" b="0" cap="none" dirty="0" smtClean="0">
                <a:solidFill>
                  <a:schemeClr val="tx1"/>
                </a:solidFill>
              </a:rPr>
            </a:br>
            <a:r>
              <a:rPr lang="en-US" sz="4000" b="0" cap="none" dirty="0" smtClean="0">
                <a:solidFill>
                  <a:schemeClr val="tx1"/>
                </a:solidFill>
              </a:rPr>
              <a:t>3. Expect to go against the tide</a:t>
            </a:r>
            <a:br>
              <a:rPr lang="en-US" sz="4000" b="0" cap="none" dirty="0" smtClean="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
            </a:r>
            <a:br>
              <a:rPr lang="en-US" sz="4000" b="0" cap="none" dirty="0" smtClean="0">
                <a:solidFill>
                  <a:schemeClr val="tx1"/>
                </a:solidFill>
              </a:rPr>
            </a:br>
            <a:endParaRPr lang="en-US" sz="4000" b="0" cap="none" dirty="0">
              <a:solidFill>
                <a:schemeClr val="tx1"/>
              </a:solidFill>
            </a:endParaRPr>
          </a:p>
        </p:txBody>
      </p:sp>
    </p:spTree>
    <p:extLst>
      <p:ext uri="{BB962C8B-B14F-4D97-AF65-F5344CB8AC3E}">
        <p14:creationId xmlns:p14="http://schemas.microsoft.com/office/powerpoint/2010/main" val="3345670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06466"/>
          </a:xfrm>
        </p:spPr>
        <p:txBody>
          <a:bodyPr/>
          <a:lstStyle/>
          <a:p>
            <a:r>
              <a:rPr lang="en-US" sz="4000" b="0" cap="none" dirty="0" smtClean="0">
                <a:solidFill>
                  <a:schemeClr val="tx1"/>
                </a:solidFill>
              </a:rPr>
              <a:t>1. Keep rowing</a:t>
            </a:r>
            <a:br>
              <a:rPr lang="en-US" sz="4000" b="0" cap="none" dirty="0" smtClean="0">
                <a:solidFill>
                  <a:schemeClr val="tx1"/>
                </a:solidFill>
              </a:rPr>
            </a:br>
            <a:r>
              <a:rPr lang="en-US" sz="4000" b="0" cap="none" dirty="0" smtClean="0">
                <a:solidFill>
                  <a:schemeClr val="tx1"/>
                </a:solidFill>
              </a:rPr>
              <a:t>2. Watch out for the </a:t>
            </a:r>
            <a:br>
              <a:rPr lang="en-US" sz="4000" b="0" cap="none" dirty="0" smtClean="0">
                <a:solidFill>
                  <a:schemeClr val="tx1"/>
                </a:solidFill>
              </a:rPr>
            </a:br>
            <a:r>
              <a:rPr lang="en-US" sz="4000" b="0" cap="none" dirty="0">
                <a:solidFill>
                  <a:schemeClr val="tx1"/>
                </a:solidFill>
              </a:rPr>
              <a:t> </a:t>
            </a:r>
            <a:r>
              <a:rPr lang="en-US" sz="4000" b="0" cap="none" dirty="0" smtClean="0">
                <a:solidFill>
                  <a:schemeClr val="tx1"/>
                </a:solidFill>
              </a:rPr>
              <a:t>   undercurrents</a:t>
            </a:r>
            <a:br>
              <a:rPr lang="en-US" sz="4000" b="0" cap="none" dirty="0" smtClean="0">
                <a:solidFill>
                  <a:schemeClr val="tx1"/>
                </a:solidFill>
              </a:rPr>
            </a:br>
            <a:r>
              <a:rPr lang="en-US" sz="4000" b="0" cap="none" dirty="0" smtClean="0">
                <a:solidFill>
                  <a:schemeClr val="tx1"/>
                </a:solidFill>
              </a:rPr>
              <a:t>3. Expect to go against the tide</a:t>
            </a:r>
            <a:br>
              <a:rPr lang="en-US" sz="4000" b="0" cap="none" dirty="0" smtClean="0">
                <a:solidFill>
                  <a:schemeClr val="tx1"/>
                </a:solidFill>
              </a:rPr>
            </a:br>
            <a:r>
              <a:rPr lang="en-US" sz="4000" b="0" cap="none" dirty="0" smtClean="0">
                <a:solidFill>
                  <a:schemeClr val="tx1"/>
                </a:solidFill>
              </a:rPr>
              <a:t>4. You must have a strong </a:t>
            </a:r>
            <a:br>
              <a:rPr lang="en-US" sz="4000" b="0" cap="none" dirty="0" smtClean="0">
                <a:solidFill>
                  <a:schemeClr val="tx1"/>
                </a:solidFill>
              </a:rPr>
            </a:br>
            <a:r>
              <a:rPr lang="en-US" sz="4000" b="0" cap="none" dirty="0">
                <a:solidFill>
                  <a:schemeClr val="tx1"/>
                </a:solidFill>
              </a:rPr>
              <a:t> </a:t>
            </a:r>
            <a:r>
              <a:rPr lang="en-US" sz="4000" b="0" cap="none" dirty="0" smtClean="0">
                <a:solidFill>
                  <a:schemeClr val="tx1"/>
                </a:solidFill>
              </a:rPr>
              <a:t>   anchor</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endParaRPr lang="en-US" sz="4000" b="0" cap="none" dirty="0">
              <a:solidFill>
                <a:schemeClr val="tx1"/>
              </a:solidFill>
            </a:endParaRPr>
          </a:p>
        </p:txBody>
      </p:sp>
    </p:spTree>
    <p:extLst>
      <p:ext uri="{BB962C8B-B14F-4D97-AF65-F5344CB8AC3E}">
        <p14:creationId xmlns:p14="http://schemas.microsoft.com/office/powerpoint/2010/main" val="3309441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280708"/>
          </a:xfrm>
        </p:spPr>
        <p:txBody>
          <a:bodyPr/>
          <a:lstStyle/>
          <a:p>
            <a:r>
              <a:rPr lang="en-US" sz="4000" b="0" cap="none" dirty="0" smtClean="0">
                <a:solidFill>
                  <a:schemeClr val="tx1"/>
                </a:solidFill>
              </a:rPr>
              <a:t>*Grounded in Christ</a:t>
            </a:r>
            <a:br>
              <a:rPr lang="en-US" sz="4000" b="0" cap="none" dirty="0" smtClean="0">
                <a:solidFill>
                  <a:schemeClr val="tx1"/>
                </a:solidFill>
              </a:rPr>
            </a:br>
            <a:r>
              <a:rPr lang="en-US" sz="4000" b="0" cap="none" dirty="0">
                <a:solidFill>
                  <a:schemeClr val="tx1"/>
                </a:solidFill>
              </a:rPr>
              <a:t>	</a:t>
            </a:r>
            <a:r>
              <a:rPr lang="en-US" sz="4000" b="0" cap="none" dirty="0" smtClean="0">
                <a:solidFill>
                  <a:schemeClr val="tx1"/>
                </a:solidFill>
              </a:rPr>
              <a:t>Colossians 2:6-7</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*Anchored to the truth</a:t>
            </a:r>
            <a:br>
              <a:rPr lang="en-US" sz="4000" b="0" cap="none" dirty="0" smtClean="0">
                <a:solidFill>
                  <a:schemeClr val="tx1"/>
                </a:solidFill>
              </a:rPr>
            </a:br>
            <a:r>
              <a:rPr lang="en-US" sz="4000" b="0" cap="none" dirty="0">
                <a:solidFill>
                  <a:schemeClr val="tx1"/>
                </a:solidFill>
              </a:rPr>
              <a:t>	</a:t>
            </a:r>
            <a:r>
              <a:rPr lang="en-US" sz="4000" b="0" cap="none" dirty="0" smtClean="0">
                <a:solidFill>
                  <a:schemeClr val="tx1"/>
                </a:solidFill>
              </a:rPr>
              <a:t>Ephesians 4:14-15</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
            </a:r>
            <a:br>
              <a:rPr lang="en-US" sz="4000" b="0" cap="none" dirty="0" smtClean="0">
                <a:solidFill>
                  <a:schemeClr val="tx1"/>
                </a:solidFill>
              </a:rPr>
            </a:br>
            <a:endParaRPr lang="en-US" sz="4000" b="0" cap="none" dirty="0">
              <a:solidFill>
                <a:schemeClr val="tx1"/>
              </a:solidFill>
            </a:endParaRPr>
          </a:p>
        </p:txBody>
      </p:sp>
    </p:spTree>
    <p:extLst>
      <p:ext uri="{BB962C8B-B14F-4D97-AF65-F5344CB8AC3E}">
        <p14:creationId xmlns:p14="http://schemas.microsoft.com/office/powerpoint/2010/main" val="4184552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32224"/>
          </a:xfrm>
        </p:spPr>
        <p:txBody>
          <a:bodyPr/>
          <a:lstStyle/>
          <a:p>
            <a:r>
              <a:rPr lang="en-US" sz="4000" b="0" cap="none" dirty="0" smtClean="0">
                <a:solidFill>
                  <a:schemeClr val="tx1"/>
                </a:solidFill>
              </a:rPr>
              <a:t>Are you drifting toward the rocks of spiritual destruction?</a:t>
            </a:r>
            <a:br>
              <a:rPr lang="en-US" sz="4000" b="0" cap="none" dirty="0" smtClean="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Are you floating to the waterfall of a ruined life?</a:t>
            </a:r>
            <a:br>
              <a:rPr lang="en-US" sz="4000" b="0" cap="none" dirty="0" smtClean="0">
                <a:solidFill>
                  <a:schemeClr val="tx1"/>
                </a:solidFill>
              </a:rPr>
            </a:br>
            <a:r>
              <a:rPr lang="en-US" sz="4000" b="0" cap="none" dirty="0" smtClean="0">
                <a:solidFill>
                  <a:schemeClr val="tx1"/>
                </a:solidFill>
              </a:rPr>
              <a:t/>
            </a:r>
            <a:br>
              <a:rPr lang="en-US" sz="4000" b="0" cap="none" dirty="0" smtClean="0">
                <a:solidFill>
                  <a:schemeClr val="tx1"/>
                </a:solidFill>
              </a:rPr>
            </a:br>
            <a:endParaRPr lang="en-US" sz="4000" b="0" cap="none" dirty="0">
              <a:solidFill>
                <a:schemeClr val="tx1"/>
              </a:solidFill>
            </a:endParaRPr>
          </a:p>
        </p:txBody>
      </p:sp>
    </p:spTree>
    <p:extLst>
      <p:ext uri="{BB962C8B-B14F-4D97-AF65-F5344CB8AC3E}">
        <p14:creationId xmlns:p14="http://schemas.microsoft.com/office/powerpoint/2010/main" val="1729948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7924800" cy="6319345"/>
          </a:xfrm>
        </p:spPr>
        <p:txBody>
          <a:bodyPr/>
          <a:lstStyle/>
          <a:p>
            <a:r>
              <a:rPr lang="en-US" sz="4000" b="0" cap="none" dirty="0" smtClean="0">
                <a:solidFill>
                  <a:schemeClr val="tx1"/>
                </a:solidFill>
              </a:rPr>
              <a:t>1. Drifting requires no effort</a:t>
            </a:r>
            <a:br>
              <a:rPr lang="en-US" sz="4000" b="0" cap="none" dirty="0" smtClean="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smtClean="0">
                <a:solidFill>
                  <a:schemeClr val="tx1"/>
                </a:solidFill>
              </a:rPr>
              <a:t>*Stop rowing and the boat will drift</a:t>
            </a:r>
            <a:br>
              <a:rPr lang="en-US" sz="4000" b="0" cap="none" dirty="0" smtClean="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smtClean="0">
                <a:solidFill>
                  <a:schemeClr val="tx1"/>
                </a:solidFill>
              </a:rPr>
              <a:t>*Same in the Christian life</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endParaRPr lang="en-US" sz="4000" b="0" cap="none" dirty="0">
              <a:solidFill>
                <a:schemeClr val="tx1"/>
              </a:solidFill>
            </a:endParaRPr>
          </a:p>
        </p:txBody>
      </p:sp>
    </p:spTree>
    <p:extLst>
      <p:ext uri="{BB962C8B-B14F-4D97-AF65-F5344CB8AC3E}">
        <p14:creationId xmlns:p14="http://schemas.microsoft.com/office/powerpoint/2010/main" val="3150082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06466"/>
          </a:xfrm>
        </p:spPr>
        <p:txBody>
          <a:bodyPr/>
          <a:lstStyle/>
          <a:p>
            <a:r>
              <a:rPr lang="en-US" sz="4000" b="0" cap="none" dirty="0" smtClean="0">
                <a:solidFill>
                  <a:schemeClr val="tx1"/>
                </a:solidFill>
              </a:rPr>
              <a:t>2. It is an unconscious process</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smtClean="0">
                <a:solidFill>
                  <a:schemeClr val="tx1"/>
                </a:solidFill>
              </a:rPr>
              <a:t>*The undercurrent will drift your boat</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*Same in the Christian life- individuals and churches drifting into error</a:t>
            </a:r>
            <a:endParaRPr lang="en-US" sz="4000" b="0" cap="none" dirty="0">
              <a:solidFill>
                <a:schemeClr val="tx1"/>
              </a:solidFill>
            </a:endParaRPr>
          </a:p>
        </p:txBody>
      </p:sp>
    </p:spTree>
    <p:extLst>
      <p:ext uri="{BB962C8B-B14F-4D97-AF65-F5344CB8AC3E}">
        <p14:creationId xmlns:p14="http://schemas.microsoft.com/office/powerpoint/2010/main" val="19969377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06466"/>
          </a:xfrm>
        </p:spPr>
        <p:txBody>
          <a:bodyPr/>
          <a:lstStyle/>
          <a:p>
            <a:r>
              <a:rPr lang="en-US" sz="4000" b="0" cap="none" dirty="0" smtClean="0">
                <a:solidFill>
                  <a:schemeClr val="tx1"/>
                </a:solidFill>
              </a:rPr>
              <a:t>3. You will never drift upstream</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smtClean="0">
                <a:solidFill>
                  <a:schemeClr val="tx1"/>
                </a:solidFill>
              </a:rPr>
              <a:t>*Faithfulness to God is like rowing upstream</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*We must consistently continue to grow</a:t>
            </a:r>
            <a:br>
              <a:rPr lang="en-US" sz="4000" b="0" cap="none" dirty="0" smtClean="0">
                <a:solidFill>
                  <a:schemeClr val="tx1"/>
                </a:solidFill>
              </a:rPr>
            </a:br>
            <a:endParaRPr lang="en-US" sz="4000" b="0" cap="none" dirty="0">
              <a:solidFill>
                <a:schemeClr val="tx1"/>
              </a:solidFill>
            </a:endParaRPr>
          </a:p>
        </p:txBody>
      </p:sp>
    </p:spTree>
    <p:extLst>
      <p:ext uri="{BB962C8B-B14F-4D97-AF65-F5344CB8AC3E}">
        <p14:creationId xmlns:p14="http://schemas.microsoft.com/office/powerpoint/2010/main" val="224899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7924800" cy="6229193"/>
          </a:xfrm>
        </p:spPr>
        <p:txBody>
          <a:bodyPr/>
          <a:lstStyle/>
          <a:p>
            <a:r>
              <a:rPr lang="en-US" sz="4000" b="0" cap="none" dirty="0" smtClean="0">
                <a:solidFill>
                  <a:schemeClr val="tx1"/>
                </a:solidFill>
              </a:rPr>
              <a:t>II Peter 1:5 “For this reason, make every effort to supplement your faith with goodness, </a:t>
            </a:r>
            <a:r>
              <a:rPr lang="en-US" sz="4000" b="0" cap="none" dirty="0">
                <a:solidFill>
                  <a:schemeClr val="tx1"/>
                </a:solidFill>
              </a:rPr>
              <a:t>g</a:t>
            </a:r>
            <a:r>
              <a:rPr lang="en-US" sz="4000" b="0" cap="none" dirty="0" smtClean="0">
                <a:solidFill>
                  <a:schemeClr val="tx1"/>
                </a:solidFill>
              </a:rPr>
              <a:t>oodness with knowledge”</a:t>
            </a:r>
            <a:br>
              <a:rPr lang="en-US" sz="4000" b="0" cap="none" dirty="0" smtClean="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II Peter 3:18 “But grow in the grace and knowledge of our Lord and Savior Jesus Christ.”</a:t>
            </a:r>
            <a:endParaRPr lang="en-US" sz="4000" b="0" cap="none" dirty="0">
              <a:solidFill>
                <a:schemeClr val="tx1"/>
              </a:solidFill>
            </a:endParaRPr>
          </a:p>
        </p:txBody>
      </p:sp>
    </p:spTree>
    <p:extLst>
      <p:ext uri="{BB962C8B-B14F-4D97-AF65-F5344CB8AC3E}">
        <p14:creationId xmlns:p14="http://schemas.microsoft.com/office/powerpoint/2010/main" val="35121814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280708"/>
          </a:xfrm>
        </p:spPr>
        <p:txBody>
          <a:bodyPr/>
          <a:lstStyle/>
          <a:p>
            <a:r>
              <a:rPr lang="en-US" sz="4000" b="0" cap="none" dirty="0" smtClean="0">
                <a:solidFill>
                  <a:schemeClr val="tx1"/>
                </a:solidFill>
              </a:rPr>
              <a:t>4. As we float downstream our speed increases and we become a danger to others</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
            </a:r>
            <a:br>
              <a:rPr lang="en-US" sz="4000" b="0" cap="none" dirty="0" smtClean="0">
                <a:solidFill>
                  <a:schemeClr val="tx1"/>
                </a:solidFill>
              </a:rPr>
            </a:br>
            <a:r>
              <a:rPr lang="en-US" sz="4000" b="0" cap="none" dirty="0" smtClean="0">
                <a:solidFill>
                  <a:schemeClr val="tx1"/>
                </a:solidFill>
              </a:rPr>
              <a:t>*When you can hear the waterfall it is too late</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*As believers, the farther we drift the less likely we are to hear God</a:t>
            </a:r>
            <a:endParaRPr lang="en-US" sz="4000" b="0" cap="none" dirty="0">
              <a:solidFill>
                <a:schemeClr val="tx1"/>
              </a:solidFill>
            </a:endParaRPr>
          </a:p>
        </p:txBody>
      </p:sp>
    </p:spTree>
    <p:extLst>
      <p:ext uri="{BB962C8B-B14F-4D97-AF65-F5344CB8AC3E}">
        <p14:creationId xmlns:p14="http://schemas.microsoft.com/office/powerpoint/2010/main" val="668049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267830"/>
          </a:xfrm>
        </p:spPr>
        <p:txBody>
          <a:bodyPr/>
          <a:lstStyle/>
          <a:p>
            <a:r>
              <a:rPr lang="en-US" sz="4000" b="0" cap="none" dirty="0" smtClean="0">
                <a:solidFill>
                  <a:schemeClr val="tx1"/>
                </a:solidFill>
              </a:rPr>
              <a:t>*A drifting ship is a hazard to all other ships</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*Many drifters are tossed around by the wind</a:t>
            </a:r>
            <a:br>
              <a:rPr lang="en-US" sz="4000" b="0" cap="none" dirty="0" smtClean="0">
                <a:solidFill>
                  <a:schemeClr val="tx1"/>
                </a:solidFill>
              </a:rPr>
            </a:br>
            <a:r>
              <a:rPr lang="en-US" sz="4000" b="0" cap="none" dirty="0">
                <a:solidFill>
                  <a:schemeClr val="tx1"/>
                </a:solidFill>
              </a:rPr>
              <a:t/>
            </a:r>
            <a:br>
              <a:rPr lang="en-US" sz="4000" b="0" cap="none" dirty="0">
                <a:solidFill>
                  <a:schemeClr val="tx1"/>
                </a:solidFill>
              </a:rPr>
            </a:br>
            <a:r>
              <a:rPr lang="en-US" sz="4000" b="0" cap="none" dirty="0" smtClean="0">
                <a:solidFill>
                  <a:schemeClr val="tx1"/>
                </a:solidFill>
              </a:rPr>
              <a:t/>
            </a:r>
            <a:br>
              <a:rPr lang="en-US" sz="4000" b="0" cap="none" dirty="0" smtClean="0">
                <a:solidFill>
                  <a:schemeClr val="tx1"/>
                </a:solidFill>
              </a:rPr>
            </a:br>
            <a:endParaRPr lang="en-US" sz="4000" b="0" cap="none" dirty="0">
              <a:solidFill>
                <a:schemeClr val="tx1"/>
              </a:solidFill>
            </a:endParaRPr>
          </a:p>
        </p:txBody>
      </p:sp>
    </p:spTree>
    <p:extLst>
      <p:ext uri="{BB962C8B-B14F-4D97-AF65-F5344CB8AC3E}">
        <p14:creationId xmlns:p14="http://schemas.microsoft.com/office/powerpoint/2010/main" val="33959394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cean design template" id="{F73515D9-E602-4B24-9C15-179BF6DE761B}" vid="{0588FFC9-F6B0-4B64-ACDF-0282AA5DB8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B20A6C6-FA4B-4FDF-822C-E1ABCC861C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 design template</Template>
  <TotalTime>0</TotalTime>
  <Words>625</Words>
  <Application>Microsoft Office PowerPoint</Application>
  <PresentationFormat>On-screen Show (4:3)</PresentationFormat>
  <Paragraphs>36</Paragraphs>
  <Slides>34</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34</vt:i4>
      </vt:variant>
    </vt:vector>
  </HeadingPairs>
  <TitlesOfParts>
    <vt:vector size="36" baseType="lpstr">
      <vt:lpstr>Arial</vt:lpstr>
      <vt:lpstr>Ocean design template</vt:lpstr>
      <vt:lpstr>How are you captaining your ship</vt:lpstr>
      <vt:lpstr>Hebrews 2:1 “We must, therefore, pay even more attention to what we have heard, so that we will not drift away.”   </vt:lpstr>
      <vt:lpstr>1. COMMON THOUGHTS      ABOUT DRIFTING    </vt:lpstr>
      <vt:lpstr>1. Drifting requires no effort   *Stop rowing and the boat will drift  *Same in the Christian life  </vt:lpstr>
      <vt:lpstr>2. It is an unconscious process   *The undercurrent will drift your boat  *Same in the Christian life- individuals and churches drifting into error</vt:lpstr>
      <vt:lpstr>3. You will never drift upstream   *Faithfulness to God is like rowing upstream  *We must consistently continue to grow </vt:lpstr>
      <vt:lpstr>II Peter 1:5 “For this reason, make every effort to supplement your faith with goodness, goodness with knowledge”   II Peter 3:18 “But grow in the grace and knowledge of our Lord and Savior Jesus Christ.”</vt:lpstr>
      <vt:lpstr>4. As we float downstream our speed increases and we become a danger to others   *When you can hear the waterfall it is too late  *As believers, the farther we drift the less likely we are to hear God</vt:lpstr>
      <vt:lpstr>*A drifting ship is a hazard to all other ships  *Many drifters are tossed around by the wind   </vt:lpstr>
      <vt:lpstr>Ephesians 4:11-16 “And He personally gave some to be apostles, some prophets, some evangelists, some pastors and teachers, for the training of the saints in the work of the ministry, to build up the body of Christ, until we all reach unity in the faith and in the knowledge of God’s Son, growing into a mature man</vt:lpstr>
      <vt:lpstr>with a stature measured by Christ’s fullness.  Then we will no longer be little children, tossed by the waves and blown around by every wind of teaching, by human cunning with cleverness in the techniques of deceit.  But speaking the truth in love, let us grow in every way into Him who is the head—Christ.  From Him </vt:lpstr>
      <vt:lpstr>the whole body, fitted and knit together by every supporting ligament, promotes the growth of the body for building up itself in love by the proper working of each individual part.”  </vt:lpstr>
      <vt:lpstr>5. A drifting life will end in shipwreck   *You will end up crashing on the rocks or go over the falls  *For those who drift spiritually, there is no escaping the punishment- Hebrew 2:1-3</vt:lpstr>
      <vt:lpstr>II.  COMMON SIGNS YOU ARE      DRIFTING    </vt:lpstr>
      <vt:lpstr>1. A lack of desire to study God’s word and pray   *The Bible provides instruction for daily life  </vt:lpstr>
      <vt:lpstr>Psalm 1:1-3 “How happy is the man who does not follow the advice of the wicked or take the path of sinners or join a group of mockers!  Instead, his delight is in the Lord’s instruction, and he meditates on it day and night.  He is like a tree planted beside streams of water that bears its fruit in season and who’s leaf does not wither.” </vt:lpstr>
      <vt:lpstr>    *Jesus loved communicating with His Father  Mark 1:35 “Very early in the morning, while it was still dark, He got up, went out, and made His way to a deserted place.  And He was praying there.” </vt:lpstr>
      <vt:lpstr>Mark 6:46 “And after He said good-bye to them, He went away to the mountain to pray.”  Luke 18:1 “He then told them a parable on the need for them to pray always and not become discouraged.” </vt:lpstr>
      <vt:lpstr>2. A lack of desire to be with God’s people     *We should be excited about our corporate worship time  Psalm 122:1 “I rejoiced with those who said to me, let us go to the house of the Lord.”</vt:lpstr>
      <vt:lpstr>*It should extend beyond that into everyday life  Romans 14:19 “So then, we must pursue what promotes peace and what builds up one another.”  Hebrews 3:13 “But encourage each other daily, while it is still called today, so that none of you is hardened by sin’s deception.”</vt:lpstr>
      <vt:lpstr>*The right friends will strengthen you and the wrong ones will lead you to sin   I Corinthians 15:33 “Do not be deceived: Bad company corrupts good morals.” </vt:lpstr>
      <vt:lpstr>3. A lack of desire to share the Gospel   *There is a desire to say it and show it  Acts 8:4 “So those who were scattered went on their way preaching the message of good news.”</vt:lpstr>
      <vt:lpstr>4. An increasing desire for the things of the world   *Do we treasure God or this world more  </vt:lpstr>
      <vt:lpstr>I John 2:15-17 “Do not love the world or the things that belong to the world.  If anyone loves the world, love for the Father is not in him.  For everything that belongs to the world—the lust of the flesh, the lust of the eyes, and the pride in one’s lifestyle—is not from the Father, but is from the world.  And the world with its</vt:lpstr>
      <vt:lpstr>lust is passing away, but the one who does God’s will remains forever.”    </vt:lpstr>
      <vt:lpstr>*Do we have an increasing enjoyment for things of this world  II Timothy 3:1-5 “But now this: Difficult times will come in the last days.  For people will be lovers of self, lovers of money, boastful, proud, blasphemers, disobedient to parents, ungrateful, unholy, unloving, irreconcilable, slanderers,</vt:lpstr>
      <vt:lpstr>without self-control, brutal, without love for what is good, traitors, reckless, conceited, lovers of pleasure rather than lovers of God, holding to the form of godliness, but denying its power.  Avoid these people!”  </vt:lpstr>
      <vt:lpstr>III.  HOW DO WE STOP        DRIFTING    </vt:lpstr>
      <vt:lpstr>1. Keep rowing       </vt:lpstr>
      <vt:lpstr>1. Keep rowing 2. Watch out for the      undercurrents     </vt:lpstr>
      <vt:lpstr>1. Keep rowing 2. Watch out for the     undercurrents 3. Expect to go against the tide    </vt:lpstr>
      <vt:lpstr>1. Keep rowing 2. Watch out for the      undercurrents 3. Expect to go against the tide 4. You must have a strong      anchor  </vt:lpstr>
      <vt:lpstr>*Grounded in Christ  Colossians 2:6-7  *Anchored to the truth  Ephesians 4:14-15   </vt:lpstr>
      <vt:lpstr>Are you drifting toward the rocks of spiritual destruction?   Are you floating to the waterfall of a ruined life?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2014-11-30T01:48:49Z</dcterms:created>
  <dcterms:modified xsi:type="dcterms:W3CDTF">2014-11-30T03:16:45Z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TC034605359991</vt:lpwstr>
  </property>
</Properties>
</file>